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7" r:id="rId4"/>
    <p:sldId id="266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65" autoAdjust="0"/>
    <p:restoredTop sz="49794" autoAdjust="0"/>
  </p:normalViewPr>
  <p:slideViewPr>
    <p:cSldViewPr snapToGrid="0">
      <p:cViewPr varScale="1">
        <p:scale>
          <a:sx n="33" d="100"/>
          <a:sy n="33" d="100"/>
        </p:scale>
        <p:origin x="1787" y="56"/>
      </p:cViewPr>
      <p:guideLst/>
    </p:cSldViewPr>
  </p:slideViewPr>
  <p:outlineViewPr>
    <p:cViewPr>
      <p:scale>
        <a:sx n="33" d="100"/>
        <a:sy n="33" d="100"/>
      </p:scale>
      <p:origin x="0" y="-955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3" d="100"/>
          <a:sy n="43" d="100"/>
        </p:scale>
        <p:origin x="2381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D20241-CBD4-4E2F-B498-F9CC047C637C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5AC80F-135F-411F-AFE7-CB64ADE22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514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PowerPoint faithfully describes the content in an accompanying PDF file “CustomerLoweredElectricityPrice-PitchFor12Apr2017-v46.pdf” which was created to compete in the #</a:t>
            </a:r>
            <a:r>
              <a:rPr lang="en-US" dirty="0" err="1"/>
              <a:t>BrightMindsChallenge</a:t>
            </a:r>
            <a:r>
              <a:rPr lang="en-US" dirty="0"/>
              <a:t> semi-finals, pitch competition held in Cambridge, MA on 12Apr17.  </a:t>
            </a:r>
          </a:p>
          <a:p>
            <a:endParaRPr lang="en-US" dirty="0"/>
          </a:p>
          <a:p>
            <a:r>
              <a:rPr lang="en-US" dirty="0"/>
              <a:t>Each member of the audience will be well served by printing the PDF file in color (or simultaneously accessing it privately on their own computer) since the last 9 pages of PDF faithfully correspond to the content in the following eight slides and thereby provide greater granular detail access to issues that </a:t>
            </a:r>
            <a:r>
              <a:rPr lang="en-US"/>
              <a:t>will definitely come </a:t>
            </a:r>
            <a:r>
              <a:rPr lang="en-US" dirty="0"/>
              <a:t>up in the following 15 minute discussion.  Moreover, that document has footnotes that are not found in this PPT.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AC80F-135F-411F-AFE7-CB64ADE225E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750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Einstein once said, “If I had an hour to solve a problem and my life depended on it, I’d use 55 minutes to find the right question...”   	After decades of thinking about this, I believe that I FINALLY found the right question:</a:t>
            </a:r>
          </a:p>
          <a:p>
            <a:pPr algn="ctr"/>
            <a:r>
              <a:rPr lang="en-US" sz="1200" b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can we ENGAGE the MARKET PLACE to solve CLIMATE CHANGE?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And, a very good an answer: 	                                     </a:t>
            </a:r>
            <a:r>
              <a:rPr lang="en-US" sz="1200" b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Customer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Lowered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Electricity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Price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CLEP.    CLEP will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Revolutionize how electricity is bought and sold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—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by letting every customer participate in the wholesale market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  And it will 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put control of the grid where it belongs—in the hands of the consumer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lvl="1"/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Lower electricity prices for all of us and provide net income for some,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</a:t>
            </a:r>
          </a:p>
          <a:p>
            <a:pPr lvl="1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Allow us to 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 the latest battery technology in our homes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— like the one pictured— by offering a way 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fully finance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them, and 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ensure resilience against a changing climate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 But… 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Why the emphasis on home batteries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</a:t>
            </a:r>
          </a:p>
          <a:p>
            <a:r>
              <a:rPr lang="en-US" sz="1200" b="1" i="1" kern="1200" dirty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Home batteries turn </a:t>
            </a:r>
            <a:r>
              <a:rPr lang="en-US" sz="1200" b="1" i="1" u="sng" kern="1200" dirty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power</a:t>
            </a:r>
            <a:r>
              <a:rPr lang="en-US" sz="1200" b="1" i="1" kern="1200" dirty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customers into </a:t>
            </a:r>
            <a:r>
              <a:rPr lang="en-US" sz="1200" b="1" i="1" u="sng" kern="1200" dirty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energy</a:t>
            </a:r>
            <a:r>
              <a:rPr lang="en-US" sz="1200" b="1" i="1" kern="1200" dirty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customers and thus cause a fast &amp; cheap transition to a 100% renewable energy future.</a:t>
            </a:r>
            <a:endParaRPr lang="en-US" sz="1200" kern="1200" dirty="0">
              <a:solidFill>
                <a:srgbClr val="FF0000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    How does CLEP do all this? 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 algn="ctr"/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Powered and controlled by supply and demand CLEP rewards timely consumption and sales AND reduced demand;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lvl="0" algn="ctr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by so doing, 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CLEP doubles cashflows for energy efficiency and renewable energy.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best way to try CLEP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employs its multi-home battery pilot. Selling it, shouldn’t be so hard, because such a pilot was already approved in Rutland, VT—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but ours has one very important difference — ours will be FINANCED with CLEP!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AC80F-135F-411F-AFE7-CB64ADE225E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5228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DOES CLEP WORK?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(This slide shows CLEP’s formal definitions -- needed to create utility bills.)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CLEP customers pay their normal electric bills; but, also 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receive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two 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cashflows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</a:p>
          <a:p>
            <a:pPr lvl="1"/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CLEP5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pays for buying when wholesale prices are low, and for selling when prices are high, </a:t>
            </a:r>
          </a:p>
          <a:p>
            <a:pPr lvl="1"/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CLEPm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pays a “negative demand charge” 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reward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for low demand during peak hours.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Using (utility-provided) smart meters, customers effectively buy and sell at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real-time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wholesale prices AND are paid to avoid demand at the same annual rate as (the utility) charged commercial customers. 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 CLEP income comes from current or future utility-cost savings. 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Since the utility retains 5%, CLEP lowers prices for ALL — not just those who chose CLEP.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 </a:t>
            </a:r>
          </a:p>
          <a:p>
            <a:pPr algn="ctr"/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next table shows CLEP IN ACTION.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AC80F-135F-411F-AFE7-CB64ADE225E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9744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200" b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CLEP’s First Costs and Annual Savings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shows $ &amp; CO2 savings for 5 ways to apply CLEP </a:t>
            </a:r>
            <a:endParaRPr lang="en-US" sz="1050" u="sng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CLEP5 and CLEPm are in separate columns.  For energy efficiency, these values are </a:t>
            </a:r>
            <a:r>
              <a:rPr lang="en-US" sz="1200" b="1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additional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income, but are </a:t>
            </a:r>
            <a:r>
              <a:rPr lang="en-US" sz="1200" b="1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alternative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income for the solar examples.   </a:t>
            </a:r>
            <a:endParaRPr lang="en-US" sz="1050" u="sng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last column shows that cashflows for EE and rooftop solar double.  </a:t>
            </a:r>
            <a:endParaRPr lang="en-US" sz="1050" u="sng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5 ways to use CLEP — ordered by increasing investment — are  </a:t>
            </a:r>
            <a:endParaRPr lang="en-US" sz="1050" u="sng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14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Programming appliances for off-peak use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—reduces wholesale prices and peak demand costs, but maybe not kWh’s used.</a:t>
            </a:r>
            <a:endParaRPr lang="en-US" sz="105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Energy efficiency investments — </a:t>
            </a:r>
            <a:r>
              <a:rPr lang="en-US" sz="11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were already covered. </a:t>
            </a:r>
            <a:endParaRPr lang="en-US" sz="1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14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Community solar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(jointly-owned and locally sited) is 3 x as accessible and lucrative, so lucrative — it allows 20% subsidies to low income residents.  </a:t>
            </a:r>
            <a:endParaRPr lang="en-US" sz="105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14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Whole-home batteries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project ten-year payback for a $10,000 battery; good, because that’s their warranty period.  </a:t>
            </a:r>
            <a:endParaRPr lang="en-US" sz="105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14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Rooftop solar with a battery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— reaps 100% more than solar alone — because of timely production.</a:t>
            </a:r>
          </a:p>
          <a:p>
            <a:pPr lvl="1"/>
            <a:endParaRPr lang="en-US" sz="105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	But what happens when the grid goes down or a Storm Comes?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AC80F-135F-411F-AFE7-CB64ADE225E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3917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Investing in buildings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 still where we need to focus, but we can no longer afford to dismiss batteries.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I’ve come up with the term </a:t>
            </a:r>
            <a:r>
              <a:rPr lang="en-US" sz="1200" b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whole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batteries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describe what I published 3 years ago – </a:t>
            </a:r>
          </a:p>
          <a:p>
            <a:pPr lvl="1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that all 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homes need them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</a:p>
          <a:p>
            <a:pPr lvl="1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they 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can be financed by savings on both sides of the meter,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</a:t>
            </a:r>
          </a:p>
          <a:p>
            <a:pPr lvl="1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they should be 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able to store a day’s electricity in 4 hours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  BSI, 2014 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</a:t>
            </a:r>
            <a:r>
              <a:rPr lang="en-US" sz="1200" b="1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SOCIETAL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benefits of home batteries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dwarf the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100% renewables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goal of this competition for many people, because they provide reliability, excellent power quality, resilience — and can save lives!  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So, along with 100% renewables goal,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need lots of home batteries, and, in fact, batteries in all buildings.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Switching from 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power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energy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provider avoids trillions in infrastructure.   This (grid) model is easily exported to developing countries — where most electricity will be used by 2050; In fact, many such countries already have </a:t>
            </a:r>
            <a:r>
              <a:rPr lang="en-US" sz="1200" b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energy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provider grids.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lvl="0" algn="ctr"/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So, if batteries are so good, how can get them into buildings?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AC80F-135F-411F-AFE7-CB64ADE225E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2562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 PROTOTYPE to IMPLEMENTATION: CLEP’s 10-year BATTERY PILOT’s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business model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 based on Rutland, VT’s 2015, utility-initiated &amp; -funded pilot.  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 will deploy 12 MWH among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1000 residences.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 you look at the numbers, highlighted in yellow — the utility’s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out-of-pocket cost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(Undepreciated Leased Assets) peaks at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$5.8 million in the 2</a:t>
            </a:r>
            <a:r>
              <a:rPr lang="en-US" sz="1200" u="sng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nd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year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goes to ZERO in ten years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using 4 cashflows: </a:t>
            </a:r>
            <a:b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$2.5 (million) profits from </a:t>
            </a:r>
            <a:r>
              <a:rPr lang="en-US" sz="1200" b="1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sales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$6 (million) from </a:t>
            </a:r>
            <a:r>
              <a:rPr lang="en-US" sz="1200" b="1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depreciation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$3.7 (million) for </a:t>
            </a:r>
            <a:r>
              <a:rPr lang="en-US" sz="1200" b="1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rate of return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profit; 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$6 (million) from </a:t>
            </a:r>
            <a:r>
              <a:rPr lang="en-US" sz="1200" b="1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CLEP-associated savings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ALL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without burdening non-participants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(Contribution to Cost of Service).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distributed power plant supplies 8 MW for 1.5 hours and can be 100% cycled, 3 times daily, for a decade. 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(  That’s thrice daily for 250 fortnights — if you’re British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  )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So, for 3/4 the $1/W price of a 200 MW peaking plant — it pays back 3X faster and has tiny operating costs.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Deploying 25,000 batteries matches the peaking plant’s capacity but with a 10 X 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higher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capacity factor.  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But, in fact, peak demand 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WILL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drop by 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much more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than 200 MW, because CLEP pays in the 4 more ways already described (2 slides back).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AC80F-135F-411F-AFE7-CB64ADE225E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6191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The Utility Regulators’ View of CLEP Compared to Alternative Strategies graphic illustrates CLEP’s uniqueness and benefits. 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tables lists 30 ATTRIBUTES, or GOALS, that characterize electricity delivery, like 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Improves Reliability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Promotes EE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 a Subsidy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vs 15 STRATEGIES used to achieve them, like 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Inclining Block Rates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Demand Response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Net Energy Metering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lvl="0"/>
            <a:endParaRPr lang="en-US" sz="1200" u="sng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Notice that CLEP is the only strategy that accomplishes most of the goals,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CLEP is the only way to fully fund whole-home batteries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endParaRPr lang="en-US" sz="1200" b="1" i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Like Time-of-Use Rates, CLEP lowers demand during peak hours, but unlike TOU rates, CLEP also lowers total kWh consumption.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AC80F-135F-411F-AFE7-CB64ADE225E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8950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CLEP SHOULD WIN THIS COMPETITION because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CLEP is unique in the following ways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 shifts the utility economic structure from incentivizing what we don’t want to rapidly incentivize what we do —  both economically and environmentally.  CLEP does this by engaging the market place to —</a:t>
            </a:r>
          </a:p>
          <a:p>
            <a:pPr lvl="1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1) Convert economic self-interest by one — into cost reductions for all,</a:t>
            </a:r>
          </a:p>
          <a:p>
            <a:pPr lvl="1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2) Stimulate innovations that cause market transformations and create jobs, and </a:t>
            </a:r>
          </a:p>
          <a:p>
            <a:pPr lvl="1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3) Reward activities that move us toward the goal of 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integrated resource planning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Moreover, CLEP is also very special because:</a:t>
            </a:r>
          </a:p>
          <a:p>
            <a:pPr lvl="1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1) CLEP surpasses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any </a:t>
            </a:r>
            <a:r>
              <a:rPr lang="en-US" sz="1200" b="1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technology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because it 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multiplies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rewards for most technologies — whether renewables, batteries or efficiency — all will be more successful in a world with CLEP, and</a:t>
            </a:r>
          </a:p>
          <a:p>
            <a:pPr lvl="1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2) CLEP (is apolitical because it) appeals to both the conservative &amp; progressive mindsets.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Climate Change’s problems are far too broad, deep and imminent to look beyond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</a:t>
            </a:r>
            <a:r>
              <a:rPr lang="en-US" sz="1200" b="1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single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solution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that CAN REALLY ADDRESS their scope.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CLEP has been endorsed by many energy professionals </a:t>
            </a:r>
          </a:p>
          <a:p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CLEP just needs one utility to run a pilot, iron out the kinks, and prove itself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Thank you for your time and consideration.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AC80F-135F-411F-AFE7-CB64ADE225E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506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26E0-C958-46D1-BBC0-47EB3E908A6E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405B-8491-410C-9F99-70A4C07A4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848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26E0-C958-46D1-BBC0-47EB3E908A6E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405B-8491-410C-9F99-70A4C07A4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524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26E0-C958-46D1-BBC0-47EB3E908A6E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405B-8491-410C-9F99-70A4C07A4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352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26E0-C958-46D1-BBC0-47EB3E908A6E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405B-8491-410C-9F99-70A4C07A4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872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26E0-C958-46D1-BBC0-47EB3E908A6E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405B-8491-410C-9F99-70A4C07A4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989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26E0-C958-46D1-BBC0-47EB3E908A6E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405B-8491-410C-9F99-70A4C07A4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548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26E0-C958-46D1-BBC0-47EB3E908A6E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405B-8491-410C-9F99-70A4C07A4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446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26E0-C958-46D1-BBC0-47EB3E908A6E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405B-8491-410C-9F99-70A4C07A4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852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26E0-C958-46D1-BBC0-47EB3E908A6E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405B-8491-410C-9F99-70A4C07A4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689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26E0-C958-46D1-BBC0-47EB3E908A6E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405B-8491-410C-9F99-70A4C07A4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119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26E0-C958-46D1-BBC0-47EB3E908A6E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405B-8491-410C-9F99-70A4C07A4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896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F26E0-C958-46D1-BBC0-47EB3E908A6E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2405B-8491-410C-9F99-70A4C07A4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39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tel:(504)%20343-1243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#_ftnref1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1751" y="836485"/>
            <a:ext cx="10665993" cy="3279503"/>
          </a:xfrm>
        </p:spPr>
        <p:txBody>
          <a:bodyPr>
            <a:normAutofit/>
          </a:bodyPr>
          <a:lstStyle/>
          <a:p>
            <a:r>
              <a:rPr lang="en-US" sz="5300" dirty="0">
                <a:solidFill>
                  <a:srgbClr val="00B050"/>
                </a:solidFill>
                <a:latin typeface="Berlin Sans FB Demi" panose="020E0802020502020306" pitchFamily="34" charset="0"/>
              </a:rPr>
              <a:t>Customer Lowered Electricity Price    CLEP    </a:t>
            </a:r>
            <a:br>
              <a:rPr lang="en-US" sz="5300" dirty="0">
                <a:solidFill>
                  <a:srgbClr val="00B050"/>
                </a:solidFill>
                <a:latin typeface="Berlin Sans FB Demi" panose="020E0802020502020306" pitchFamily="34" charset="0"/>
              </a:rPr>
            </a:br>
            <a:r>
              <a:rPr lang="en-US" sz="5300" dirty="0">
                <a:solidFill>
                  <a:srgbClr val="00B050"/>
                </a:solidFill>
                <a:latin typeface="Berlin Sans FB Demi" panose="020E0802020502020306" pitchFamily="34" charset="0"/>
              </a:rPr>
              <a:t>10 min Pitch for 12Apr17</a:t>
            </a:r>
            <a:br>
              <a:rPr lang="en-US" sz="5300" dirty="0">
                <a:solidFill>
                  <a:srgbClr val="00B050"/>
                </a:solidFill>
                <a:latin typeface="Berlin Sans FB Demi" panose="020E0802020502020306" pitchFamily="34" charset="0"/>
              </a:rPr>
            </a:br>
            <a:r>
              <a:rPr lang="en-US" sz="5300" dirty="0">
                <a:solidFill>
                  <a:srgbClr val="00B050"/>
                </a:solidFill>
                <a:latin typeface="Berlin Sans FB Demi" panose="020E0802020502020306" pitchFamily="34" charset="0"/>
              </a:rPr>
              <a:t>#</a:t>
            </a:r>
            <a:r>
              <a:rPr lang="en-US" sz="5300" dirty="0" err="1">
                <a:solidFill>
                  <a:srgbClr val="00B050"/>
                </a:solidFill>
                <a:latin typeface="Berlin Sans FB Demi" panose="020E0802020502020306" pitchFamily="34" charset="0"/>
              </a:rPr>
              <a:t>BrightMindsChallenge</a:t>
            </a:r>
            <a:endParaRPr lang="en-US" dirty="0">
              <a:solidFill>
                <a:srgbClr val="00B050"/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1088" y="4577770"/>
            <a:ext cx="9144000" cy="165576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Myron Katz, Ph.D.</a:t>
            </a:r>
            <a:br>
              <a:rPr lang="en-US" dirty="0"/>
            </a:br>
            <a:r>
              <a:rPr lang="en-US" dirty="0"/>
              <a:t>Energy, Moisture &amp; Building Science Consultant</a:t>
            </a:r>
            <a:br>
              <a:rPr lang="en-US" dirty="0"/>
            </a:br>
            <a:r>
              <a:rPr lang="en-US" dirty="0"/>
              <a:t>Building Science Innovators, LLC.</a:t>
            </a:r>
            <a:br>
              <a:rPr lang="en-US" dirty="0"/>
            </a:br>
            <a:r>
              <a:rPr lang="en-US" dirty="0"/>
              <a:t>302 Walnut St</a:t>
            </a:r>
            <a:br>
              <a:rPr lang="en-US" dirty="0"/>
            </a:br>
            <a:r>
              <a:rPr lang="en-US" dirty="0"/>
              <a:t>New Orleans, La 70118</a:t>
            </a:r>
            <a:br>
              <a:rPr lang="en-US" dirty="0"/>
            </a:br>
            <a:r>
              <a:rPr lang="en-US" dirty="0">
                <a:hlinkClick r:id="rId3"/>
              </a:rPr>
              <a:t>504-343-1243</a:t>
            </a:r>
            <a:r>
              <a:rPr lang="en-US" dirty="0"/>
              <a:t> cell / office</a:t>
            </a:r>
            <a:br>
              <a:rPr lang="en-US" dirty="0"/>
            </a:br>
            <a:r>
              <a:rPr lang="en-US" dirty="0"/>
              <a:t>Myron.Katz@EnergyRater.com</a:t>
            </a:r>
          </a:p>
        </p:txBody>
      </p:sp>
    </p:spTree>
    <p:extLst>
      <p:ext uri="{BB962C8B-B14F-4D97-AF65-F5344CB8AC3E}">
        <p14:creationId xmlns:p14="http://schemas.microsoft.com/office/powerpoint/2010/main" val="1235678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 flipV="1">
            <a:off x="496389" y="0"/>
            <a:ext cx="10650582" cy="6858000"/>
          </a:xfrm>
          <a:prstGeom prst="rect">
            <a:avLst/>
          </a:prstGeom>
          <a:ln>
            <a:noFill/>
          </a:ln>
          <a:effectLst>
            <a:reflection stA="13000" endPos="65000" dist="508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221290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564994" y="-13087"/>
            <a:ext cx="6846850" cy="7017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Definitions of Customer Lowered Electricity Price, (CLEP)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a </a:t>
            </a:r>
            <a:r>
              <a:rPr kumimoji="0" lang="en-US" altLang="en-US" sz="16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residential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ratepayer who voluntarily accepts the CLEP tariff,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A Monthly CLEP Payment  =  CLEPm</a:t>
            </a:r>
            <a:r>
              <a:rPr kumimoji="0" lang="en-US" altLang="en-US" sz="1600" b="1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∑ CLEP5 </a:t>
            </a:r>
            <a:endParaRPr kumimoji="0" lang="en-US" alt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800" dirty="0">
              <a:ea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CLEP5  =   p * n * (e - w)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is calculated every 5 min 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p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= Utility-regulator determined,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percent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0 &lt; p &lt; 2;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= Number of kWh purchased by the customer.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If the flow is outbound (i.e., a sale),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 negative;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w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Wholesale cost of power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= Monthly average cost of energy (</a:t>
            </a:r>
            <a:r>
              <a:rPr kumimoji="0" lang="en-US" altLang="en-US" sz="16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fuel cost adjustment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where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CLEPm  =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* $50 *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 calculated monthly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d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 </a:t>
            </a:r>
            <a:r>
              <a:rPr kumimoji="0" lang="en-US" altLang="en-US" sz="16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Average demand during utility peak hours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avoided 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i.e.,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observed reference building demand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minus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observed demand)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q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 Utility-regulator determined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percent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0 &lt; q &lt; 2.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a </a:t>
            </a:r>
            <a:r>
              <a:rPr kumimoji="0" lang="en-US" altLang="en-US" sz="16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non-residential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ratepayer who voluntarily accepts the CLEP tariff,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CLEP is the same as defined for residential ratepayers except,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CLEPm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 redefined and replaces all demand charges 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CLEPm  =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* $50 *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 calculated monthly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d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 </a:t>
            </a:r>
            <a:r>
              <a:rPr kumimoji="0" lang="en-US" altLang="en-US" sz="16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Average demand during utility peak hours 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When</a:t>
            </a:r>
            <a:r>
              <a:rPr kumimoji="0" lang="en-US" altLang="en-US" sz="16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kumimoji="0" lang="en-US" altLang="en-US" sz="16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 positive,</a:t>
            </a:r>
            <a:r>
              <a:rPr kumimoji="0" lang="en-US" altLang="en-US" sz="16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CLEPm 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creates a high demand charge paid by the customer</a:t>
            </a:r>
            <a:r>
              <a:rPr kumimoji="0" lang="en-US" altLang="en-US" sz="16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When used to finance </a:t>
            </a:r>
            <a:r>
              <a:rPr kumimoji="0" lang="en-US" altLang="en-US" sz="16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Community Solar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CLEP is the same as defined for non-residential ratepayers except,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CLEP5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 replaced with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 * n * w   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7761248" y="262020"/>
            <a:ext cx="4207727" cy="6001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Notes</a:t>
            </a:r>
            <a:r>
              <a:rPr kumimoji="0" lang="en-US" altLang="en-US" sz="16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$50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factor in CLEPm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 definitions may be adjusted to optimally encourage CLEP acceptance but not undermine: CLEP transactions lower the electricity price for all customers.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The negative demand charge paid to a residential customer viewed in $/KW-y should not exceed 2x the highest demand charge paid by a non-residential, non-CLEP customer in $/KW-y. 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If a customer does not have air-conditioner-dominated demand, then replace $50 with $50/2.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D.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Utility peak hours are annual and occur within May through Sept, weekdays, and are between 2 p.m. and 7 p.m.; otherwise CLEPm = $0 for that month.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E.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CLEPm generates a payment whenever </a:t>
            </a:r>
            <a:r>
              <a:rPr kumimoji="0" lang="en-US" altLang="en-US" sz="16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average demand during peak hours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 negative.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F.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Avoided demand is observed by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real-time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comparison to performance of homes of similar age.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G.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are extra controls to allow the utility regulator to ensure that goals are met</a:t>
            </a:r>
            <a:r>
              <a:rPr kumimoji="0" lang="en-US" altLang="en-US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72707" y="1360745"/>
            <a:ext cx="1088541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Buy Low Sell High</a:t>
            </a:r>
            <a:endParaRPr lang="en-US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72707" y="2934631"/>
            <a:ext cx="1156299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Negative Demand Charge</a:t>
            </a:r>
            <a:endParaRPr lang="en-US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690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4002620"/>
              </p:ext>
            </p:extLst>
          </p:nvPr>
        </p:nvGraphicFramePr>
        <p:xfrm>
          <a:off x="882502" y="972728"/>
          <a:ext cx="10536864" cy="53975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21935">
                  <a:extLst>
                    <a:ext uri="{9D8B030D-6E8A-4147-A177-3AD203B41FA5}">
                      <a16:colId xmlns:a16="http://schemas.microsoft.com/office/drawing/2014/main" val="3225976135"/>
                    </a:ext>
                  </a:extLst>
                </a:gridCol>
                <a:gridCol w="765544">
                  <a:extLst>
                    <a:ext uri="{9D8B030D-6E8A-4147-A177-3AD203B41FA5}">
                      <a16:colId xmlns:a16="http://schemas.microsoft.com/office/drawing/2014/main" val="1925940246"/>
                    </a:ext>
                  </a:extLst>
                </a:gridCol>
                <a:gridCol w="804986">
                  <a:extLst>
                    <a:ext uri="{9D8B030D-6E8A-4147-A177-3AD203B41FA5}">
                      <a16:colId xmlns:a16="http://schemas.microsoft.com/office/drawing/2014/main" val="3089646241"/>
                    </a:ext>
                  </a:extLst>
                </a:gridCol>
                <a:gridCol w="1587340">
                  <a:extLst>
                    <a:ext uri="{9D8B030D-6E8A-4147-A177-3AD203B41FA5}">
                      <a16:colId xmlns:a16="http://schemas.microsoft.com/office/drawing/2014/main" val="49989854"/>
                    </a:ext>
                  </a:extLst>
                </a:gridCol>
                <a:gridCol w="906797">
                  <a:extLst>
                    <a:ext uri="{9D8B030D-6E8A-4147-A177-3AD203B41FA5}">
                      <a16:colId xmlns:a16="http://schemas.microsoft.com/office/drawing/2014/main" val="3747269387"/>
                    </a:ext>
                  </a:extLst>
                </a:gridCol>
                <a:gridCol w="1305877">
                  <a:extLst>
                    <a:ext uri="{9D8B030D-6E8A-4147-A177-3AD203B41FA5}">
                      <a16:colId xmlns:a16="http://schemas.microsoft.com/office/drawing/2014/main" val="3506898853"/>
                    </a:ext>
                  </a:extLst>
                </a:gridCol>
                <a:gridCol w="1256413">
                  <a:extLst>
                    <a:ext uri="{9D8B030D-6E8A-4147-A177-3AD203B41FA5}">
                      <a16:colId xmlns:a16="http://schemas.microsoft.com/office/drawing/2014/main" val="3028329539"/>
                    </a:ext>
                  </a:extLst>
                </a:gridCol>
                <a:gridCol w="1187972">
                  <a:extLst>
                    <a:ext uri="{9D8B030D-6E8A-4147-A177-3AD203B41FA5}">
                      <a16:colId xmlns:a16="http://schemas.microsoft.com/office/drawing/2014/main" val="4089298538"/>
                    </a:ext>
                  </a:extLst>
                </a:gridCol>
              </a:tblGrid>
              <a:tr h="1853623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9" marR="38789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First Cost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9" marR="38789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Annual Savings without CLEP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9" marR="38789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Additional</a:t>
                      </a:r>
                      <a:r>
                        <a:rPr lang="en-US" sz="2000" baseline="30000" dirty="0">
                          <a:effectLst/>
                        </a:rPr>
                        <a:t>1</a:t>
                      </a:r>
                      <a:r>
                        <a:rPr lang="en-US" sz="2000" dirty="0">
                          <a:effectLst/>
                        </a:rPr>
                        <a:t> or Alternative</a:t>
                      </a:r>
                      <a:r>
                        <a:rPr lang="en-US" sz="2000" baseline="30000" dirty="0">
                          <a:effectLst/>
                        </a:rPr>
                        <a:t>2</a:t>
                      </a:r>
                      <a:r>
                        <a:rPr lang="en-US" sz="2000" dirty="0">
                          <a:effectLst/>
                        </a:rPr>
                        <a:t> Annual Savings with CLEP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9" marR="38789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7475" indent="0"/>
                      <a:r>
                        <a:rPr lang="en-US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CLEP</a:t>
                      </a:r>
                    </a:p>
                    <a:p>
                      <a:pPr marL="117475" indent="0"/>
                      <a:r>
                        <a:rPr lang="en-US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VS no CLEP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85918858"/>
                  </a:ext>
                </a:extLst>
              </a:tr>
              <a:tr h="4949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9" marR="3878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lbs of CO</a:t>
                      </a:r>
                      <a:r>
                        <a:rPr lang="en-US" sz="1600" baseline="-25000" dirty="0">
                          <a:effectLst/>
                        </a:rPr>
                        <a:t>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9" marR="3878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CLEP5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9" marR="3878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CLEPm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9" marR="3878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lbs of CO</a:t>
                      </a:r>
                      <a:r>
                        <a:rPr lang="en-US" sz="1600" baseline="-25000" dirty="0">
                          <a:effectLst/>
                        </a:rPr>
                        <a:t>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9" marR="3878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 /  $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9" marR="38789" marT="0" marB="0" anchor="ctr"/>
                </a:tc>
                <a:extLst>
                  <a:ext uri="{0D108BD9-81ED-4DB2-BD59-A6C34878D82A}">
                    <a16:rowId xmlns:a16="http://schemas.microsoft.com/office/drawing/2014/main" val="410114432"/>
                  </a:ext>
                </a:extLst>
              </a:tr>
              <a:tr h="49496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Dishwasher    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9" marR="38789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$0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9" marR="38789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$0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9" marR="38789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9" marR="38789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$6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9" marR="38789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$20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9" marR="3878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130</a:t>
                      </a:r>
                      <a:r>
                        <a:rPr lang="en-US" sz="1600" baseline="300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9" marR="3878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130 / 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9" marR="38789" marT="0" marB="0" anchor="ctr"/>
                </a:tc>
                <a:extLst>
                  <a:ext uri="{0D108BD9-81ED-4DB2-BD59-A6C34878D82A}">
                    <a16:rowId xmlns:a16="http://schemas.microsoft.com/office/drawing/2014/main" val="2218112988"/>
                  </a:ext>
                </a:extLst>
              </a:tr>
              <a:tr h="62415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Water Heater  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9" marR="38789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$1000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9" marR="38789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$250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9" marR="38789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2500 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9" marR="38789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$20</a:t>
                      </a:r>
                      <a:r>
                        <a:rPr lang="en-US" sz="1600" baseline="30000">
                          <a:effectLst/>
                        </a:rPr>
                        <a:t>1</a:t>
                      </a:r>
                      <a:r>
                        <a:rPr lang="en-US" sz="1600">
                          <a:effectLst/>
                        </a:rPr>
                        <a:t> 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9" marR="38789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$250</a:t>
                      </a:r>
                      <a:r>
                        <a:rPr lang="en-US" sz="1600" baseline="300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9" marR="3878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570</a:t>
                      </a:r>
                      <a:r>
                        <a:rPr lang="en-US" sz="1600" baseline="300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9" marR="3878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520 / 250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9" marR="38789" marT="0" marB="0" anchor="ctr"/>
                </a:tc>
                <a:extLst>
                  <a:ext uri="{0D108BD9-81ED-4DB2-BD59-A6C34878D82A}">
                    <a16:rowId xmlns:a16="http://schemas.microsoft.com/office/drawing/2014/main" val="2594151440"/>
                  </a:ext>
                </a:extLst>
              </a:tr>
              <a:tr h="62415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Community Solar  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9" marR="38789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600">
                          <a:effectLst/>
                        </a:rPr>
                        <a:t>$5,000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9" marR="38789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$900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9" marR="38789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10800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9" marR="38789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$360</a:t>
                      </a:r>
                      <a:r>
                        <a:rPr lang="en-US" sz="1600" baseline="300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9" marR="38789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$625</a:t>
                      </a:r>
                      <a:r>
                        <a:rPr lang="en-US" sz="1600" baseline="300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9" marR="3878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r>
                        <a:rPr lang="en-US" sz="1600" baseline="300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9" marR="3878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985 / 900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9" marR="38789" marT="0" marB="0" anchor="ctr"/>
                </a:tc>
                <a:extLst>
                  <a:ext uri="{0D108BD9-81ED-4DB2-BD59-A6C34878D82A}">
                    <a16:rowId xmlns:a16="http://schemas.microsoft.com/office/drawing/2014/main" val="1706269438"/>
                  </a:ext>
                </a:extLst>
              </a:tr>
              <a:tr h="49496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Whole Home Battery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9" marR="38789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600">
                          <a:effectLst/>
                        </a:rPr>
                        <a:t>$10,000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9" marR="38789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-$10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9" marR="38789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     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9" marR="38789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$100     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9" marR="38789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$900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9" marR="3878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2400</a:t>
                      </a:r>
                      <a:r>
                        <a:rPr lang="en-US" sz="1600" baseline="300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9" marR="3878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1000 / 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9" marR="38789" marT="0" marB="0" anchor="ctr"/>
                </a:tc>
                <a:extLst>
                  <a:ext uri="{0D108BD9-81ED-4DB2-BD59-A6C34878D82A}">
                    <a16:rowId xmlns:a16="http://schemas.microsoft.com/office/drawing/2014/main" val="771744275"/>
                  </a:ext>
                </a:extLst>
              </a:tr>
              <a:tr h="78019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Rooftop Solar with Battery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9" marR="38789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$27,500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9" marR="38789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$900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9" marR="38789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10800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9" marR="38789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$250</a:t>
                      </a:r>
                      <a:r>
                        <a:rPr lang="en-US" sz="1600" baseline="300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9" marR="38789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$1550</a:t>
                      </a:r>
                      <a:r>
                        <a:rPr lang="en-US" sz="1600" baseline="300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9" marR="3878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</a:t>
                      </a:r>
                      <a:r>
                        <a:rPr lang="en-US" sz="1600" baseline="30000" dirty="0">
                          <a:effectLst/>
                        </a:rPr>
                        <a:t>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9" marR="3878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1800 / 900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89" marR="38789" marT="0" marB="0" anchor="ctr"/>
                </a:tc>
                <a:extLst>
                  <a:ext uri="{0D108BD9-81ED-4DB2-BD59-A6C34878D82A}">
                    <a16:rowId xmlns:a16="http://schemas.microsoft.com/office/drawing/2014/main" val="3441049094"/>
                  </a:ext>
                </a:extLst>
              </a:tr>
            </a:tbl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4421188" y="18049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4421188" y="1899850"/>
            <a:ext cx="26802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[1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16418" y="436791"/>
            <a:ext cx="824023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Probable First Costs and Annual Savings of CLEP </a:t>
            </a:r>
            <a:endParaRPr lang="en-US" sz="3200" dirty="0"/>
          </a:p>
          <a:p>
            <a:r>
              <a:rPr lang="en-US" sz="3200" b="1" dirty="0"/>
              <a:t>for a Customer using                                    Entergy                                                                    New Orleans                                                          Electricity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5139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441" y="1"/>
            <a:ext cx="9493404" cy="6858000"/>
          </a:xfrm>
          <a:prstGeom prst="rect">
            <a:avLst/>
          </a:prstGeom>
          <a:effectLst>
            <a:reflection stA="0" endPos="65000" dist="508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056120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2793889"/>
              </p:ext>
            </p:extLst>
          </p:nvPr>
        </p:nvGraphicFramePr>
        <p:xfrm>
          <a:off x="273950" y="409473"/>
          <a:ext cx="11825056" cy="60453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2223">
                  <a:extLst>
                    <a:ext uri="{9D8B030D-6E8A-4147-A177-3AD203B41FA5}">
                      <a16:colId xmlns:a16="http://schemas.microsoft.com/office/drawing/2014/main" val="2459864230"/>
                    </a:ext>
                  </a:extLst>
                </a:gridCol>
                <a:gridCol w="1114030">
                  <a:extLst>
                    <a:ext uri="{9D8B030D-6E8A-4147-A177-3AD203B41FA5}">
                      <a16:colId xmlns:a16="http://schemas.microsoft.com/office/drawing/2014/main" val="192037290"/>
                    </a:ext>
                  </a:extLst>
                </a:gridCol>
                <a:gridCol w="924143">
                  <a:extLst>
                    <a:ext uri="{9D8B030D-6E8A-4147-A177-3AD203B41FA5}">
                      <a16:colId xmlns:a16="http://schemas.microsoft.com/office/drawing/2014/main" val="1585273230"/>
                    </a:ext>
                  </a:extLst>
                </a:gridCol>
                <a:gridCol w="938319">
                  <a:extLst>
                    <a:ext uri="{9D8B030D-6E8A-4147-A177-3AD203B41FA5}">
                      <a16:colId xmlns:a16="http://schemas.microsoft.com/office/drawing/2014/main" val="398117756"/>
                    </a:ext>
                  </a:extLst>
                </a:gridCol>
                <a:gridCol w="748280">
                  <a:extLst>
                    <a:ext uri="{9D8B030D-6E8A-4147-A177-3AD203B41FA5}">
                      <a16:colId xmlns:a16="http://schemas.microsoft.com/office/drawing/2014/main" val="1849234073"/>
                    </a:ext>
                  </a:extLst>
                </a:gridCol>
                <a:gridCol w="748280">
                  <a:extLst>
                    <a:ext uri="{9D8B030D-6E8A-4147-A177-3AD203B41FA5}">
                      <a16:colId xmlns:a16="http://schemas.microsoft.com/office/drawing/2014/main" val="2849461422"/>
                    </a:ext>
                  </a:extLst>
                </a:gridCol>
                <a:gridCol w="748280">
                  <a:extLst>
                    <a:ext uri="{9D8B030D-6E8A-4147-A177-3AD203B41FA5}">
                      <a16:colId xmlns:a16="http://schemas.microsoft.com/office/drawing/2014/main" val="1350906112"/>
                    </a:ext>
                  </a:extLst>
                </a:gridCol>
                <a:gridCol w="748280">
                  <a:extLst>
                    <a:ext uri="{9D8B030D-6E8A-4147-A177-3AD203B41FA5}">
                      <a16:colId xmlns:a16="http://schemas.microsoft.com/office/drawing/2014/main" val="1686781976"/>
                    </a:ext>
                  </a:extLst>
                </a:gridCol>
                <a:gridCol w="748280">
                  <a:extLst>
                    <a:ext uri="{9D8B030D-6E8A-4147-A177-3AD203B41FA5}">
                      <a16:colId xmlns:a16="http://schemas.microsoft.com/office/drawing/2014/main" val="1156147188"/>
                    </a:ext>
                  </a:extLst>
                </a:gridCol>
                <a:gridCol w="890810">
                  <a:extLst>
                    <a:ext uri="{9D8B030D-6E8A-4147-A177-3AD203B41FA5}">
                      <a16:colId xmlns:a16="http://schemas.microsoft.com/office/drawing/2014/main" val="4179443635"/>
                    </a:ext>
                  </a:extLst>
                </a:gridCol>
                <a:gridCol w="748280">
                  <a:extLst>
                    <a:ext uri="{9D8B030D-6E8A-4147-A177-3AD203B41FA5}">
                      <a16:colId xmlns:a16="http://schemas.microsoft.com/office/drawing/2014/main" val="3808409895"/>
                    </a:ext>
                  </a:extLst>
                </a:gridCol>
                <a:gridCol w="890810">
                  <a:extLst>
                    <a:ext uri="{9D8B030D-6E8A-4147-A177-3AD203B41FA5}">
                      <a16:colId xmlns:a16="http://schemas.microsoft.com/office/drawing/2014/main" val="2735192161"/>
                    </a:ext>
                  </a:extLst>
                </a:gridCol>
                <a:gridCol w="712648">
                  <a:extLst>
                    <a:ext uri="{9D8B030D-6E8A-4147-A177-3AD203B41FA5}">
                      <a16:colId xmlns:a16="http://schemas.microsoft.com/office/drawing/2014/main" val="2474502247"/>
                    </a:ext>
                  </a:extLst>
                </a:gridCol>
                <a:gridCol w="892393">
                  <a:extLst>
                    <a:ext uri="{9D8B030D-6E8A-4147-A177-3AD203B41FA5}">
                      <a16:colId xmlns:a16="http://schemas.microsoft.com/office/drawing/2014/main" val="3322134331"/>
                    </a:ext>
                  </a:extLst>
                </a:gridCol>
              </a:tblGrid>
              <a:tr h="39330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 gridSpan="8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aseline="0" dirty="0">
                          <a:effectLst/>
                        </a:rPr>
                        <a:t>CLEP Battery Pilot Cashflow Over 10 years</a:t>
                      </a:r>
                      <a:endParaRPr lang="en-US" sz="2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dirty="0">
                          <a:effectLst/>
                        </a:rPr>
                        <a:t>First &amp; last years are 6 months long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extLst>
                  <a:ext uri="{0D108BD9-81ED-4DB2-BD59-A6C34878D82A}">
                    <a16:rowId xmlns:a16="http://schemas.microsoft.com/office/drawing/2014/main" val="3621096116"/>
                  </a:ext>
                </a:extLst>
              </a:tr>
              <a:tr h="19665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Sold Units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>
                          <a:effectLst/>
                        </a:rPr>
                        <a:t>Year</a:t>
                      </a:r>
                      <a:endParaRPr lang="en-US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>
                          <a:effectLst/>
                        </a:rPr>
                        <a:t>1</a:t>
                      </a:r>
                      <a:endParaRPr lang="en-US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>
                          <a:effectLst/>
                        </a:rPr>
                        <a:t>2</a:t>
                      </a:r>
                      <a:endParaRPr lang="en-US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>
                          <a:effectLst/>
                        </a:rPr>
                        <a:t>3</a:t>
                      </a:r>
                      <a:endParaRPr lang="en-US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>
                          <a:effectLst/>
                        </a:rPr>
                        <a:t>4</a:t>
                      </a:r>
                      <a:endParaRPr lang="en-US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>
                          <a:effectLst/>
                        </a:rPr>
                        <a:t>5</a:t>
                      </a:r>
                      <a:endParaRPr lang="en-US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>
                          <a:effectLst/>
                        </a:rPr>
                        <a:t>6</a:t>
                      </a:r>
                      <a:endParaRPr lang="en-US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>
                          <a:effectLst/>
                        </a:rPr>
                        <a:t>7</a:t>
                      </a:r>
                      <a:endParaRPr lang="en-US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>
                          <a:effectLst/>
                        </a:rPr>
                        <a:t>8</a:t>
                      </a:r>
                      <a:endParaRPr lang="en-US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>
                          <a:effectLst/>
                        </a:rPr>
                        <a:t>9</a:t>
                      </a:r>
                      <a:endParaRPr lang="en-US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>
                          <a:effectLst/>
                        </a:rPr>
                        <a:t>10</a:t>
                      </a:r>
                      <a:endParaRPr lang="en-US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>
                          <a:effectLst/>
                        </a:rPr>
                        <a:t>11</a:t>
                      </a:r>
                      <a:endParaRPr lang="en-US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>
                          <a:effectLst/>
                        </a:rPr>
                        <a:t>SUMS</a:t>
                      </a:r>
                      <a:endParaRPr lang="en-US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extLst>
                  <a:ext uri="{0D108BD9-81ED-4DB2-BD59-A6C34878D82A}">
                    <a16:rowId xmlns:a16="http://schemas.microsoft.com/office/drawing/2014/main" val="3739631153"/>
                  </a:ext>
                </a:extLst>
              </a:tr>
              <a:tr h="224314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   Total # of Units Sold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600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extLst>
                  <a:ext uri="{0D108BD9-81ED-4DB2-BD59-A6C34878D82A}">
                    <a16:rowId xmlns:a16="http://schemas.microsoft.com/office/drawing/2014/main" val="195011038"/>
                  </a:ext>
                </a:extLst>
              </a:tr>
              <a:tr h="224314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   Mid-Year Convention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effectLst/>
                        </a:rPr>
                        <a:t>300</a:t>
                      </a:r>
                      <a:endParaRPr lang="en-US" sz="12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extLst>
                  <a:ext uri="{0D108BD9-81ED-4DB2-BD59-A6C34878D82A}">
                    <a16:rowId xmlns:a16="http://schemas.microsoft.com/office/drawing/2014/main" val="659336285"/>
                  </a:ext>
                </a:extLst>
              </a:tr>
              <a:tr h="224314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effectLst/>
                        </a:rPr>
                        <a:t>   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Cumulative # Units Sold</a:t>
                      </a:r>
                      <a:endParaRPr lang="en-US" sz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300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  <a:highlight>
                            <a:srgbClr val="FFFF00"/>
                          </a:highlight>
                        </a:rPr>
                        <a:t>600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600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600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600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600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600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600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600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600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600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extLst>
                  <a:ext uri="{0D108BD9-81ED-4DB2-BD59-A6C34878D82A}">
                    <a16:rowId xmlns:a16="http://schemas.microsoft.com/office/drawing/2014/main" val="2543944248"/>
                  </a:ext>
                </a:extLst>
              </a:tr>
              <a:tr h="236460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effectLst/>
                        </a:rPr>
                        <a:t>   # Sold under Direct Control </a:t>
                      </a:r>
                      <a:endParaRPr lang="en-US" sz="12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effectLst/>
                        </a:rPr>
                        <a:t>200</a:t>
                      </a:r>
                      <a:endParaRPr lang="en-US" sz="12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400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400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400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400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400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400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400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400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400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200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extLst>
                  <a:ext uri="{0D108BD9-81ED-4DB2-BD59-A6C34878D82A}">
                    <a16:rowId xmlns:a16="http://schemas.microsoft.com/office/drawing/2014/main" val="2680928908"/>
                  </a:ext>
                </a:extLst>
              </a:tr>
              <a:tr h="224314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solidFill>
                            <a:srgbClr val="00B050"/>
                          </a:solidFill>
                          <a:effectLst/>
                        </a:rPr>
                        <a:t>DOLLARS</a:t>
                      </a:r>
                      <a:endParaRPr lang="en-US" sz="1200" baseline="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extLst>
                  <a:ext uri="{0D108BD9-81ED-4DB2-BD59-A6C34878D82A}">
                    <a16:rowId xmlns:a16="http://schemas.microsoft.com/office/drawing/2014/main" val="3923524737"/>
                  </a:ext>
                </a:extLst>
              </a:tr>
              <a:tr h="373625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effectLst/>
                        </a:rPr>
                        <a:t>Sales</a:t>
                      </a:r>
                      <a:endParaRPr lang="en-US" sz="1200" baseline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solidFill>
                            <a:schemeClr val="tx1"/>
                          </a:solidFill>
                          <a:effectLst/>
                        </a:rPr>
                        <a:t>   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Retail Revenue</a:t>
                      </a:r>
                      <a:endParaRPr lang="en-US" sz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  <a:highlight>
                            <a:srgbClr val="FFFF00"/>
                          </a:highlight>
                        </a:rPr>
                        <a:t>$10,920,000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$10,920,000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extLst>
                  <a:ext uri="{0D108BD9-81ED-4DB2-BD59-A6C34878D82A}">
                    <a16:rowId xmlns:a16="http://schemas.microsoft.com/office/drawing/2014/main" val="476496596"/>
                  </a:ext>
                </a:extLst>
              </a:tr>
              <a:tr h="214975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effectLst/>
                        </a:rPr>
                        <a:t>   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Wholesale Costs of sold units</a:t>
                      </a:r>
                      <a:endParaRPr lang="en-US" sz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$8,400,000</a:t>
                      </a:r>
                      <a:endParaRPr lang="en-US" sz="1200" baseline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solidFill>
                            <a:srgbClr val="FF0000"/>
                          </a:solidFill>
                          <a:effectLst/>
                        </a:rPr>
                        <a:t>$8,400,000</a:t>
                      </a: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extLst>
                  <a:ext uri="{0D108BD9-81ED-4DB2-BD59-A6C34878D82A}">
                    <a16:rowId xmlns:a16="http://schemas.microsoft.com/office/drawing/2014/main" val="1110251227"/>
                  </a:ext>
                </a:extLst>
              </a:tr>
              <a:tr h="224314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effectLst/>
                        </a:rPr>
                        <a:t>   Sales Tax</a:t>
                      </a:r>
                      <a:endParaRPr lang="en-US" sz="12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solidFill>
                            <a:srgbClr val="FF0000"/>
                          </a:solidFill>
                          <a:effectLst/>
                        </a:rPr>
                        <a:t>$840,000</a:t>
                      </a:r>
                      <a:endParaRPr lang="en-US" sz="1200" baseline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solidFill>
                            <a:srgbClr val="FF0000"/>
                          </a:solidFill>
                          <a:effectLst/>
                        </a:rPr>
                        <a:t>$840,000</a:t>
                      </a:r>
                      <a:endParaRPr lang="en-US" sz="1200" baseline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extLst>
                  <a:ext uri="{0D108BD9-81ED-4DB2-BD59-A6C34878D82A}">
                    <a16:rowId xmlns:a16="http://schemas.microsoft.com/office/drawing/2014/main" val="2811446113"/>
                  </a:ext>
                </a:extLst>
              </a:tr>
              <a:tr h="258130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Bill Credit for Control by Utility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solidFill>
                            <a:srgbClr val="FF0000"/>
                          </a:solidFill>
                          <a:effectLst/>
                        </a:rPr>
                        <a:t>$285,000</a:t>
                      </a:r>
                      <a:endParaRPr lang="en-US" sz="1200" baseline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solidFill>
                            <a:srgbClr val="FF0000"/>
                          </a:solidFill>
                          <a:effectLst/>
                        </a:rPr>
                        <a:t>$570,000</a:t>
                      </a:r>
                      <a:endParaRPr lang="en-US" sz="1200" baseline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solidFill>
                            <a:srgbClr val="FF0000"/>
                          </a:solidFill>
                          <a:effectLst/>
                        </a:rPr>
                        <a:t>$570,000</a:t>
                      </a:r>
                      <a:endParaRPr lang="en-US" sz="1200" baseline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solidFill>
                            <a:srgbClr val="FF0000"/>
                          </a:solidFill>
                          <a:effectLst/>
                        </a:rPr>
                        <a:t>$570,000</a:t>
                      </a:r>
                      <a:endParaRPr lang="en-US" sz="1200" baseline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solidFill>
                            <a:srgbClr val="FF0000"/>
                          </a:solidFill>
                          <a:effectLst/>
                        </a:rPr>
                        <a:t>$570,000</a:t>
                      </a:r>
                      <a:endParaRPr lang="en-US" sz="1200" baseline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solidFill>
                            <a:srgbClr val="FF0000"/>
                          </a:solidFill>
                          <a:effectLst/>
                        </a:rPr>
                        <a:t>$570,000</a:t>
                      </a:r>
                      <a:endParaRPr lang="en-US" sz="1200" baseline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solidFill>
                            <a:srgbClr val="FF0000"/>
                          </a:solidFill>
                          <a:effectLst/>
                        </a:rPr>
                        <a:t>$570,000</a:t>
                      </a:r>
                      <a:endParaRPr lang="en-US" sz="1200" baseline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solidFill>
                            <a:srgbClr val="FF0000"/>
                          </a:solidFill>
                          <a:effectLst/>
                        </a:rPr>
                        <a:t>$570,000</a:t>
                      </a:r>
                      <a:endParaRPr lang="en-US" sz="1200" baseline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solidFill>
                            <a:srgbClr val="FF0000"/>
                          </a:solidFill>
                          <a:effectLst/>
                        </a:rPr>
                        <a:t>$570,000</a:t>
                      </a: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solidFill>
                            <a:srgbClr val="FF0000"/>
                          </a:solidFill>
                          <a:effectLst/>
                        </a:rPr>
                        <a:t>$570,000</a:t>
                      </a: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solidFill>
                            <a:srgbClr val="FF0000"/>
                          </a:solidFill>
                          <a:effectLst/>
                        </a:rPr>
                        <a:t>$285,000</a:t>
                      </a: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solidFill>
                            <a:srgbClr val="FF0000"/>
                          </a:solidFill>
                          <a:effectLst/>
                        </a:rPr>
                        <a:t>$5,700,000</a:t>
                      </a:r>
                      <a:endParaRPr lang="en-US" sz="1200" baseline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extLst>
                  <a:ext uri="{0D108BD9-81ED-4DB2-BD59-A6C34878D82A}">
                    <a16:rowId xmlns:a16="http://schemas.microsoft.com/office/drawing/2014/main" val="2237449534"/>
                  </a:ext>
                </a:extLst>
              </a:tr>
              <a:tr h="393306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Power Supply benefit from control</a:t>
                      </a:r>
                      <a:endParaRPr lang="en-US" sz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$300,000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$600,000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$600,000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$600,000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$600,000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$600,000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effectLst/>
                        </a:rPr>
                        <a:t>$600,000</a:t>
                      </a:r>
                      <a:endParaRPr lang="en-US" sz="12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$600,000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$600,000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$600,000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$300,000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  <a:highlight>
                            <a:srgbClr val="FFFF00"/>
                          </a:highlight>
                        </a:rPr>
                        <a:t>$6,000,000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extLst>
                  <a:ext uri="{0D108BD9-81ED-4DB2-BD59-A6C34878D82A}">
                    <a16:rowId xmlns:a16="http://schemas.microsoft.com/office/drawing/2014/main" val="476672050"/>
                  </a:ext>
                </a:extLst>
              </a:tr>
              <a:tr h="224314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effectLst/>
                        </a:rPr>
                        <a:t>Leased Units</a:t>
                      </a:r>
                      <a:endParaRPr lang="en-US" sz="12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extLst>
                  <a:ext uri="{0D108BD9-81ED-4DB2-BD59-A6C34878D82A}">
                    <a16:rowId xmlns:a16="http://schemas.microsoft.com/office/drawing/2014/main" val="2314005682"/>
                  </a:ext>
                </a:extLst>
              </a:tr>
              <a:tr h="224314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effectLst/>
                        </a:rPr>
                        <a:t>   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Total # Units Leased</a:t>
                      </a:r>
                      <a:endParaRPr lang="en-US" sz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400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  <a:highlight>
                            <a:srgbClr val="FFFF00"/>
                          </a:highlight>
                        </a:rPr>
                        <a:t>400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400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400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400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400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400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400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effectLst/>
                        </a:rPr>
                        <a:t>400</a:t>
                      </a:r>
                      <a:endParaRPr lang="en-US" sz="12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400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400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extLst>
                  <a:ext uri="{0D108BD9-81ED-4DB2-BD59-A6C34878D82A}">
                    <a16:rowId xmlns:a16="http://schemas.microsoft.com/office/drawing/2014/main" val="2840036360"/>
                  </a:ext>
                </a:extLst>
              </a:tr>
              <a:tr h="224314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effectLst/>
                        </a:rPr>
                        <a:t>   Mid-Year Convention</a:t>
                      </a:r>
                      <a:endParaRPr lang="en-US" sz="12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200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400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400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400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400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400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400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400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effectLst/>
                        </a:rPr>
                        <a:t>400</a:t>
                      </a:r>
                      <a:endParaRPr lang="en-US" sz="12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400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200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extLst>
                  <a:ext uri="{0D108BD9-81ED-4DB2-BD59-A6C34878D82A}">
                    <a16:rowId xmlns:a16="http://schemas.microsoft.com/office/drawing/2014/main" val="542439995"/>
                  </a:ext>
                </a:extLst>
              </a:tr>
              <a:tr h="224314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solidFill>
                            <a:srgbClr val="00B050"/>
                          </a:solidFill>
                          <a:effectLst/>
                        </a:rPr>
                        <a:t>DOLLARS</a:t>
                      </a:r>
                      <a:endParaRPr lang="en-US" sz="1200" baseline="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extLst>
                  <a:ext uri="{0D108BD9-81ED-4DB2-BD59-A6C34878D82A}">
                    <a16:rowId xmlns:a16="http://schemas.microsoft.com/office/drawing/2014/main" val="2766142513"/>
                  </a:ext>
                </a:extLst>
              </a:tr>
              <a:tr h="226894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Undepreciated Leased Assets</a:t>
                      </a:r>
                      <a:endParaRPr lang="en-US" sz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$3,080,000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     </a:t>
                      </a:r>
                      <a:r>
                        <a:rPr lang="en-US" sz="1200" baseline="0">
                          <a:effectLst/>
                          <a:highlight>
                            <a:srgbClr val="FFFF00"/>
                          </a:highlight>
                        </a:rPr>
                        <a:t>5,852,000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5,236,000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4,620,000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4,004,000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3,388,000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2,772,000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2,156,000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1,540,000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$924,000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$308,000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  <a:highlight>
                            <a:srgbClr val="FFFF00"/>
                          </a:highlight>
                        </a:rPr>
                        <a:t>$0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extLst>
                  <a:ext uri="{0D108BD9-81ED-4DB2-BD59-A6C34878D82A}">
                    <a16:rowId xmlns:a16="http://schemas.microsoft.com/office/drawing/2014/main" val="1802965197"/>
                  </a:ext>
                </a:extLst>
              </a:tr>
              <a:tr h="179192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effectLst/>
                        </a:rPr>
                        <a:t>Lease Revenue</a:t>
                      </a:r>
                      <a:endParaRPr lang="en-US" sz="12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$105,600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$211,200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$211,200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$211,200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$211,200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$211,200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$211,200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$211,200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$211,200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$211,200 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$105,600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$2,112,000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extLst>
                  <a:ext uri="{0D108BD9-81ED-4DB2-BD59-A6C34878D82A}">
                    <a16:rowId xmlns:a16="http://schemas.microsoft.com/office/drawing/2014/main" val="3860597754"/>
                  </a:ext>
                </a:extLst>
              </a:tr>
              <a:tr h="353943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effectLst/>
                        </a:rPr>
                        <a:t>Power Supply benefit from control</a:t>
                      </a:r>
                      <a:endParaRPr lang="en-US" sz="12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solidFill>
                            <a:srgbClr val="FF0000"/>
                          </a:solidFill>
                          <a:effectLst/>
                        </a:rPr>
                        <a:t>$300,000</a:t>
                      </a: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solidFill>
                            <a:srgbClr val="FF0000"/>
                          </a:solidFill>
                          <a:effectLst/>
                        </a:rPr>
                        <a:t>$600,000</a:t>
                      </a: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solidFill>
                            <a:srgbClr val="FF0000"/>
                          </a:solidFill>
                          <a:effectLst/>
                        </a:rPr>
                        <a:t>$600,000</a:t>
                      </a: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solidFill>
                            <a:srgbClr val="FF0000"/>
                          </a:solidFill>
                          <a:effectLst/>
                        </a:rPr>
                        <a:t>$600,000</a:t>
                      </a: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solidFill>
                            <a:srgbClr val="FF0000"/>
                          </a:solidFill>
                          <a:effectLst/>
                        </a:rPr>
                        <a:t>$600,000</a:t>
                      </a: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solidFill>
                            <a:srgbClr val="FF0000"/>
                          </a:solidFill>
                          <a:effectLst/>
                        </a:rPr>
                        <a:t>$600,000</a:t>
                      </a: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solidFill>
                            <a:srgbClr val="FF0000"/>
                          </a:solidFill>
                          <a:effectLst/>
                        </a:rPr>
                        <a:t>$600,000</a:t>
                      </a: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solidFill>
                            <a:srgbClr val="FF0000"/>
                          </a:solidFill>
                          <a:effectLst/>
                        </a:rPr>
                        <a:t>$600,000</a:t>
                      </a: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solidFill>
                            <a:srgbClr val="FF0000"/>
                          </a:solidFill>
                          <a:effectLst/>
                        </a:rPr>
                        <a:t>$600,000</a:t>
                      </a: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solidFill>
                            <a:srgbClr val="FF0000"/>
                          </a:solidFill>
                          <a:effectLst/>
                        </a:rPr>
                        <a:t>$600,000</a:t>
                      </a: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solidFill>
                            <a:srgbClr val="FF0000"/>
                          </a:solidFill>
                          <a:effectLst/>
                        </a:rPr>
                        <a:t>$300,000</a:t>
                      </a: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solidFill>
                            <a:srgbClr val="FF0000"/>
                          </a:solidFill>
                          <a:effectLst/>
                        </a:rPr>
                        <a:t>$6,000,000</a:t>
                      </a:r>
                      <a:endParaRPr lang="en-US" sz="1200" baseline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extLst>
                  <a:ext uri="{0D108BD9-81ED-4DB2-BD59-A6C34878D82A}">
                    <a16:rowId xmlns:a16="http://schemas.microsoft.com/office/drawing/2014/main" val="1651833562"/>
                  </a:ext>
                </a:extLst>
              </a:tr>
              <a:tr h="217502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Depreciation</a:t>
                      </a:r>
                      <a:endParaRPr lang="en-US" sz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solidFill>
                            <a:srgbClr val="FF0000"/>
                          </a:solidFill>
                          <a:effectLst/>
                        </a:rPr>
                        <a:t>$308,000</a:t>
                      </a:r>
                      <a:endParaRPr lang="en-US" sz="1200" baseline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solidFill>
                            <a:srgbClr val="FF0000"/>
                          </a:solidFill>
                          <a:effectLst/>
                        </a:rPr>
                        <a:t>$616,000</a:t>
                      </a: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solidFill>
                            <a:srgbClr val="FF0000"/>
                          </a:solidFill>
                          <a:effectLst/>
                        </a:rPr>
                        <a:t>$616,000</a:t>
                      </a: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solidFill>
                            <a:srgbClr val="FF0000"/>
                          </a:solidFill>
                          <a:effectLst/>
                        </a:rPr>
                        <a:t>$616,000</a:t>
                      </a: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solidFill>
                            <a:srgbClr val="FF0000"/>
                          </a:solidFill>
                          <a:effectLst/>
                        </a:rPr>
                        <a:t>$616,000</a:t>
                      </a: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solidFill>
                            <a:srgbClr val="FF0000"/>
                          </a:solidFill>
                          <a:effectLst/>
                        </a:rPr>
                        <a:t>$616,000</a:t>
                      </a: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solidFill>
                            <a:srgbClr val="FF0000"/>
                          </a:solidFill>
                          <a:effectLst/>
                        </a:rPr>
                        <a:t>$616,000</a:t>
                      </a: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solidFill>
                            <a:srgbClr val="FF0000"/>
                          </a:solidFill>
                          <a:effectLst/>
                        </a:rPr>
                        <a:t>$616,000</a:t>
                      </a: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solidFill>
                            <a:srgbClr val="FF0000"/>
                          </a:solidFill>
                          <a:effectLst/>
                        </a:rPr>
                        <a:t>$616,000</a:t>
                      </a: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solidFill>
                            <a:srgbClr val="FF0000"/>
                          </a:solidFill>
                          <a:effectLst/>
                        </a:rPr>
                        <a:t>     $616,000</a:t>
                      </a: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solidFill>
                            <a:srgbClr val="FF0000"/>
                          </a:solidFill>
                          <a:effectLst/>
                        </a:rPr>
                        <a:t>$308,000</a:t>
                      </a: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$6,160,000</a:t>
                      </a:r>
                      <a:endParaRPr lang="en-US" sz="1200" baseline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extLst>
                  <a:ext uri="{0D108BD9-81ED-4DB2-BD59-A6C34878D82A}">
                    <a16:rowId xmlns:a16="http://schemas.microsoft.com/office/drawing/2014/main" val="4131178080"/>
                  </a:ext>
                </a:extLst>
              </a:tr>
              <a:tr h="126629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Return on Rate Base</a:t>
                      </a:r>
                      <a:endParaRPr lang="en-US" sz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solidFill>
                            <a:srgbClr val="FF0000"/>
                          </a:solidFill>
                          <a:effectLst/>
                        </a:rPr>
                        <a:t>$338,800</a:t>
                      </a:r>
                      <a:endParaRPr lang="en-US" sz="1200" baseline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solidFill>
                            <a:srgbClr val="FF0000"/>
                          </a:solidFill>
                          <a:effectLst/>
                        </a:rPr>
                        <a:t>$643,720</a:t>
                      </a: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solidFill>
                            <a:srgbClr val="FF0000"/>
                          </a:solidFill>
                          <a:effectLst/>
                        </a:rPr>
                        <a:t>$575,960</a:t>
                      </a: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solidFill>
                            <a:srgbClr val="FF0000"/>
                          </a:solidFill>
                          <a:effectLst/>
                        </a:rPr>
                        <a:t>$508,200</a:t>
                      </a: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solidFill>
                            <a:srgbClr val="FF0000"/>
                          </a:solidFill>
                          <a:effectLst/>
                        </a:rPr>
                        <a:t>$440,440</a:t>
                      </a: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solidFill>
                            <a:srgbClr val="FF0000"/>
                          </a:solidFill>
                          <a:effectLst/>
                        </a:rPr>
                        <a:t>$372,680</a:t>
                      </a: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solidFill>
                            <a:srgbClr val="FF0000"/>
                          </a:solidFill>
                          <a:effectLst/>
                        </a:rPr>
                        <a:t>$304,920</a:t>
                      </a: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solidFill>
                            <a:srgbClr val="FF0000"/>
                          </a:solidFill>
                          <a:effectLst/>
                        </a:rPr>
                        <a:t>$237,160</a:t>
                      </a: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solidFill>
                            <a:srgbClr val="FF0000"/>
                          </a:solidFill>
                          <a:effectLst/>
                        </a:rPr>
                        <a:t>$169,400</a:t>
                      </a: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solidFill>
                            <a:srgbClr val="FF0000"/>
                          </a:solidFill>
                          <a:effectLst/>
                        </a:rPr>
                        <a:t>$169,400</a:t>
                      </a: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solidFill>
                            <a:srgbClr val="FF0000"/>
                          </a:solidFill>
                          <a:effectLst/>
                        </a:rPr>
                        <a:t>$33,880</a:t>
                      </a: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$3,726,800</a:t>
                      </a:r>
                      <a:endParaRPr lang="en-US" sz="1200" baseline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extLst>
                  <a:ext uri="{0D108BD9-81ED-4DB2-BD59-A6C34878D82A}">
                    <a16:rowId xmlns:a16="http://schemas.microsoft.com/office/drawing/2014/main" val="1921216980"/>
                  </a:ext>
                </a:extLst>
              </a:tr>
              <a:tr h="224314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effectLst/>
                        </a:rPr>
                        <a:t>Marketing</a:t>
                      </a:r>
                      <a:endParaRPr lang="en-US" sz="12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solidFill>
                            <a:srgbClr val="FF0000"/>
                          </a:solidFill>
                          <a:effectLst/>
                        </a:rPr>
                        <a:t>$5,000</a:t>
                      </a: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extLst>
                  <a:ext uri="{0D108BD9-81ED-4DB2-BD59-A6C34878D82A}">
                    <a16:rowId xmlns:a16="http://schemas.microsoft.com/office/drawing/2014/main" val="2084293843"/>
                  </a:ext>
                </a:extLst>
              </a:tr>
              <a:tr h="224314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effectLst/>
                        </a:rPr>
                        <a:t>Other O&amp;M</a:t>
                      </a:r>
                      <a:endParaRPr lang="en-US" sz="12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1200" baseline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solidFill>
                            <a:srgbClr val="FF0000"/>
                          </a:solidFill>
                          <a:effectLst/>
                        </a:rPr>
                        <a:t>$100,000</a:t>
                      </a: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solidFill>
                            <a:srgbClr val="FF0000"/>
                          </a:solidFill>
                          <a:effectLst/>
                        </a:rPr>
                        <a:t>$10,000</a:t>
                      </a: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solidFill>
                            <a:srgbClr val="FF0000"/>
                          </a:solidFill>
                          <a:effectLst/>
                        </a:rPr>
                        <a:t>$10,000</a:t>
                      </a:r>
                      <a:endParaRPr lang="en-US" sz="1200" baseline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solidFill>
                            <a:srgbClr val="FF0000"/>
                          </a:solidFill>
                          <a:effectLst/>
                        </a:rPr>
                        <a:t>$10,000</a:t>
                      </a: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solidFill>
                            <a:srgbClr val="FF0000"/>
                          </a:solidFill>
                          <a:effectLst/>
                        </a:rPr>
                        <a:t>$10,000</a:t>
                      </a: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solidFill>
                            <a:srgbClr val="FF0000"/>
                          </a:solidFill>
                          <a:effectLst/>
                        </a:rPr>
                        <a:t>$10,000</a:t>
                      </a: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solidFill>
                            <a:srgbClr val="FF0000"/>
                          </a:solidFill>
                          <a:effectLst/>
                        </a:rPr>
                        <a:t>$10,000</a:t>
                      </a: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solidFill>
                            <a:srgbClr val="FF0000"/>
                          </a:solidFill>
                          <a:effectLst/>
                        </a:rPr>
                        <a:t>$10,000</a:t>
                      </a: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solidFill>
                            <a:srgbClr val="FF0000"/>
                          </a:solidFill>
                          <a:effectLst/>
                        </a:rPr>
                        <a:t>$10,000</a:t>
                      </a: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solidFill>
                            <a:srgbClr val="FF0000"/>
                          </a:solidFill>
                          <a:effectLst/>
                        </a:rPr>
                        <a:t>$10,000</a:t>
                      </a: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solidFill>
                            <a:srgbClr val="FF0000"/>
                          </a:solidFill>
                          <a:effectLst/>
                        </a:rPr>
                        <a:t>$10,000</a:t>
                      </a: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solidFill>
                            <a:srgbClr val="FF0000"/>
                          </a:solidFill>
                          <a:effectLst/>
                        </a:rPr>
                        <a:t>$200,000</a:t>
                      </a:r>
                      <a:endParaRPr lang="en-US" sz="1200" baseline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extLst>
                  <a:ext uri="{0D108BD9-81ED-4DB2-BD59-A6C34878D82A}">
                    <a16:rowId xmlns:a16="http://schemas.microsoft.com/office/drawing/2014/main" val="4152092855"/>
                  </a:ext>
                </a:extLst>
              </a:tr>
              <a:tr h="234822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Contribution to Cost of Service</a:t>
                      </a:r>
                      <a:endParaRPr lang="en-US" sz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$1,348,800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solidFill>
                            <a:srgbClr val="FF0000"/>
                          </a:solidFill>
                          <a:effectLst/>
                        </a:rPr>
                        <a:t>$428,520</a:t>
                      </a: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solidFill>
                            <a:srgbClr val="FF0000"/>
                          </a:solidFill>
                          <a:effectLst/>
                        </a:rPr>
                        <a:t>$360,760</a:t>
                      </a:r>
                      <a:endParaRPr lang="en-US" sz="1200" baseline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solidFill>
                            <a:srgbClr val="FF0000"/>
                          </a:solidFill>
                          <a:effectLst/>
                        </a:rPr>
                        <a:t>$293,000</a:t>
                      </a: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solidFill>
                            <a:srgbClr val="FF0000"/>
                          </a:solidFill>
                          <a:effectLst/>
                        </a:rPr>
                        <a:t>$225,240</a:t>
                      </a: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solidFill>
                            <a:srgbClr val="FF0000"/>
                          </a:solidFill>
                          <a:effectLst/>
                        </a:rPr>
                        <a:t>$157,480</a:t>
                      </a:r>
                      <a:endParaRPr lang="en-US" sz="1200" baseline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solidFill>
                            <a:srgbClr val="FF0000"/>
                          </a:solidFill>
                          <a:effectLst/>
                        </a:rPr>
                        <a:t>$89,720</a:t>
                      </a:r>
                      <a:endParaRPr lang="en-US" sz="1200" baseline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solidFill>
                            <a:srgbClr val="FF0000"/>
                          </a:solidFill>
                          <a:effectLst/>
                        </a:rPr>
                        <a:t>$21,960</a:t>
                      </a:r>
                      <a:endParaRPr lang="en-US" sz="1200" baseline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$45,800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     $113,560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$68,720</a:t>
                      </a:r>
                      <a:endParaRPr lang="en-US" sz="12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effectLst/>
                          <a:highlight>
                            <a:srgbClr val="FFFF00"/>
                          </a:highlight>
                        </a:rPr>
                        <a:t>$200</a:t>
                      </a:r>
                      <a:endParaRPr lang="en-US" sz="12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6" marR="54106" marT="0" marB="0" anchor="b"/>
                </a:tc>
                <a:extLst>
                  <a:ext uri="{0D108BD9-81ED-4DB2-BD59-A6C34878D82A}">
                    <a16:rowId xmlns:a16="http://schemas.microsoft.com/office/drawing/2014/main" val="695808392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373313" y="17891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367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2926968"/>
              </p:ext>
            </p:extLst>
          </p:nvPr>
        </p:nvGraphicFramePr>
        <p:xfrm>
          <a:off x="522674" y="707466"/>
          <a:ext cx="11276273" cy="60767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37115">
                  <a:extLst>
                    <a:ext uri="{9D8B030D-6E8A-4147-A177-3AD203B41FA5}">
                      <a16:colId xmlns:a16="http://schemas.microsoft.com/office/drawing/2014/main" val="363447224"/>
                    </a:ext>
                  </a:extLst>
                </a:gridCol>
                <a:gridCol w="67901">
                  <a:extLst>
                    <a:ext uri="{9D8B030D-6E8A-4147-A177-3AD203B41FA5}">
                      <a16:colId xmlns:a16="http://schemas.microsoft.com/office/drawing/2014/main" val="4070932519"/>
                    </a:ext>
                  </a:extLst>
                </a:gridCol>
                <a:gridCol w="308385">
                  <a:extLst>
                    <a:ext uri="{9D8B030D-6E8A-4147-A177-3AD203B41FA5}">
                      <a16:colId xmlns:a16="http://schemas.microsoft.com/office/drawing/2014/main" val="2466836294"/>
                    </a:ext>
                  </a:extLst>
                </a:gridCol>
                <a:gridCol w="308385">
                  <a:extLst>
                    <a:ext uri="{9D8B030D-6E8A-4147-A177-3AD203B41FA5}">
                      <a16:colId xmlns:a16="http://schemas.microsoft.com/office/drawing/2014/main" val="1059882100"/>
                    </a:ext>
                  </a:extLst>
                </a:gridCol>
                <a:gridCol w="308385">
                  <a:extLst>
                    <a:ext uri="{9D8B030D-6E8A-4147-A177-3AD203B41FA5}">
                      <a16:colId xmlns:a16="http://schemas.microsoft.com/office/drawing/2014/main" val="371821400"/>
                    </a:ext>
                  </a:extLst>
                </a:gridCol>
                <a:gridCol w="308385">
                  <a:extLst>
                    <a:ext uri="{9D8B030D-6E8A-4147-A177-3AD203B41FA5}">
                      <a16:colId xmlns:a16="http://schemas.microsoft.com/office/drawing/2014/main" val="1185354734"/>
                    </a:ext>
                  </a:extLst>
                </a:gridCol>
                <a:gridCol w="308385">
                  <a:extLst>
                    <a:ext uri="{9D8B030D-6E8A-4147-A177-3AD203B41FA5}">
                      <a16:colId xmlns:a16="http://schemas.microsoft.com/office/drawing/2014/main" val="564192063"/>
                    </a:ext>
                  </a:extLst>
                </a:gridCol>
                <a:gridCol w="308385">
                  <a:extLst>
                    <a:ext uri="{9D8B030D-6E8A-4147-A177-3AD203B41FA5}">
                      <a16:colId xmlns:a16="http://schemas.microsoft.com/office/drawing/2014/main" val="1082473285"/>
                    </a:ext>
                  </a:extLst>
                </a:gridCol>
                <a:gridCol w="309202">
                  <a:extLst>
                    <a:ext uri="{9D8B030D-6E8A-4147-A177-3AD203B41FA5}">
                      <a16:colId xmlns:a16="http://schemas.microsoft.com/office/drawing/2014/main" val="2856397807"/>
                    </a:ext>
                  </a:extLst>
                </a:gridCol>
                <a:gridCol w="309202">
                  <a:extLst>
                    <a:ext uri="{9D8B030D-6E8A-4147-A177-3AD203B41FA5}">
                      <a16:colId xmlns:a16="http://schemas.microsoft.com/office/drawing/2014/main" val="1254051628"/>
                    </a:ext>
                  </a:extLst>
                </a:gridCol>
                <a:gridCol w="309202">
                  <a:extLst>
                    <a:ext uri="{9D8B030D-6E8A-4147-A177-3AD203B41FA5}">
                      <a16:colId xmlns:a16="http://schemas.microsoft.com/office/drawing/2014/main" val="1739445052"/>
                    </a:ext>
                  </a:extLst>
                </a:gridCol>
                <a:gridCol w="200099">
                  <a:extLst>
                    <a:ext uri="{9D8B030D-6E8A-4147-A177-3AD203B41FA5}">
                      <a16:colId xmlns:a16="http://schemas.microsoft.com/office/drawing/2014/main" val="518015258"/>
                    </a:ext>
                  </a:extLst>
                </a:gridCol>
                <a:gridCol w="309202">
                  <a:extLst>
                    <a:ext uri="{9D8B030D-6E8A-4147-A177-3AD203B41FA5}">
                      <a16:colId xmlns:a16="http://schemas.microsoft.com/office/drawing/2014/main" val="4211333950"/>
                    </a:ext>
                  </a:extLst>
                </a:gridCol>
                <a:gridCol w="309202">
                  <a:extLst>
                    <a:ext uri="{9D8B030D-6E8A-4147-A177-3AD203B41FA5}">
                      <a16:colId xmlns:a16="http://schemas.microsoft.com/office/drawing/2014/main" val="3196061828"/>
                    </a:ext>
                  </a:extLst>
                </a:gridCol>
                <a:gridCol w="309202">
                  <a:extLst>
                    <a:ext uri="{9D8B030D-6E8A-4147-A177-3AD203B41FA5}">
                      <a16:colId xmlns:a16="http://schemas.microsoft.com/office/drawing/2014/main" val="99843664"/>
                    </a:ext>
                  </a:extLst>
                </a:gridCol>
                <a:gridCol w="309202">
                  <a:extLst>
                    <a:ext uri="{9D8B030D-6E8A-4147-A177-3AD203B41FA5}">
                      <a16:colId xmlns:a16="http://schemas.microsoft.com/office/drawing/2014/main" val="4073021168"/>
                    </a:ext>
                  </a:extLst>
                </a:gridCol>
                <a:gridCol w="309202">
                  <a:extLst>
                    <a:ext uri="{9D8B030D-6E8A-4147-A177-3AD203B41FA5}">
                      <a16:colId xmlns:a16="http://schemas.microsoft.com/office/drawing/2014/main" val="1242402675"/>
                    </a:ext>
                  </a:extLst>
                </a:gridCol>
                <a:gridCol w="309202">
                  <a:extLst>
                    <a:ext uri="{9D8B030D-6E8A-4147-A177-3AD203B41FA5}">
                      <a16:colId xmlns:a16="http://schemas.microsoft.com/office/drawing/2014/main" val="2720033009"/>
                    </a:ext>
                  </a:extLst>
                </a:gridCol>
                <a:gridCol w="309202">
                  <a:extLst>
                    <a:ext uri="{9D8B030D-6E8A-4147-A177-3AD203B41FA5}">
                      <a16:colId xmlns:a16="http://schemas.microsoft.com/office/drawing/2014/main" val="3172769791"/>
                    </a:ext>
                  </a:extLst>
                </a:gridCol>
                <a:gridCol w="309202">
                  <a:extLst>
                    <a:ext uri="{9D8B030D-6E8A-4147-A177-3AD203B41FA5}">
                      <a16:colId xmlns:a16="http://schemas.microsoft.com/office/drawing/2014/main" val="823800188"/>
                    </a:ext>
                  </a:extLst>
                </a:gridCol>
                <a:gridCol w="309202">
                  <a:extLst>
                    <a:ext uri="{9D8B030D-6E8A-4147-A177-3AD203B41FA5}">
                      <a16:colId xmlns:a16="http://schemas.microsoft.com/office/drawing/2014/main" val="3003948059"/>
                    </a:ext>
                  </a:extLst>
                </a:gridCol>
                <a:gridCol w="309202">
                  <a:extLst>
                    <a:ext uri="{9D8B030D-6E8A-4147-A177-3AD203B41FA5}">
                      <a16:colId xmlns:a16="http://schemas.microsoft.com/office/drawing/2014/main" val="2385450012"/>
                    </a:ext>
                  </a:extLst>
                </a:gridCol>
                <a:gridCol w="309202">
                  <a:extLst>
                    <a:ext uri="{9D8B030D-6E8A-4147-A177-3AD203B41FA5}">
                      <a16:colId xmlns:a16="http://schemas.microsoft.com/office/drawing/2014/main" val="1260712789"/>
                    </a:ext>
                  </a:extLst>
                </a:gridCol>
                <a:gridCol w="309202">
                  <a:extLst>
                    <a:ext uri="{9D8B030D-6E8A-4147-A177-3AD203B41FA5}">
                      <a16:colId xmlns:a16="http://schemas.microsoft.com/office/drawing/2014/main" val="4182794759"/>
                    </a:ext>
                  </a:extLst>
                </a:gridCol>
                <a:gridCol w="309202">
                  <a:extLst>
                    <a:ext uri="{9D8B030D-6E8A-4147-A177-3AD203B41FA5}">
                      <a16:colId xmlns:a16="http://schemas.microsoft.com/office/drawing/2014/main" val="295815442"/>
                    </a:ext>
                  </a:extLst>
                </a:gridCol>
                <a:gridCol w="309202">
                  <a:extLst>
                    <a:ext uri="{9D8B030D-6E8A-4147-A177-3AD203B41FA5}">
                      <a16:colId xmlns:a16="http://schemas.microsoft.com/office/drawing/2014/main" val="2515547888"/>
                    </a:ext>
                  </a:extLst>
                </a:gridCol>
                <a:gridCol w="309202">
                  <a:extLst>
                    <a:ext uri="{9D8B030D-6E8A-4147-A177-3AD203B41FA5}">
                      <a16:colId xmlns:a16="http://schemas.microsoft.com/office/drawing/2014/main" val="2194598454"/>
                    </a:ext>
                  </a:extLst>
                </a:gridCol>
                <a:gridCol w="309202">
                  <a:extLst>
                    <a:ext uri="{9D8B030D-6E8A-4147-A177-3AD203B41FA5}">
                      <a16:colId xmlns:a16="http://schemas.microsoft.com/office/drawing/2014/main" val="3664643363"/>
                    </a:ext>
                  </a:extLst>
                </a:gridCol>
                <a:gridCol w="309202">
                  <a:extLst>
                    <a:ext uri="{9D8B030D-6E8A-4147-A177-3AD203B41FA5}">
                      <a16:colId xmlns:a16="http://schemas.microsoft.com/office/drawing/2014/main" val="4220387766"/>
                    </a:ext>
                  </a:extLst>
                </a:gridCol>
                <a:gridCol w="309202">
                  <a:extLst>
                    <a:ext uri="{9D8B030D-6E8A-4147-A177-3AD203B41FA5}">
                      <a16:colId xmlns:a16="http://schemas.microsoft.com/office/drawing/2014/main" val="3126355809"/>
                    </a:ext>
                  </a:extLst>
                </a:gridCol>
                <a:gridCol w="309202">
                  <a:extLst>
                    <a:ext uri="{9D8B030D-6E8A-4147-A177-3AD203B41FA5}">
                      <a16:colId xmlns:a16="http://schemas.microsoft.com/office/drawing/2014/main" val="3769504522"/>
                    </a:ext>
                  </a:extLst>
                </a:gridCol>
                <a:gridCol w="309202">
                  <a:extLst>
                    <a:ext uri="{9D8B030D-6E8A-4147-A177-3AD203B41FA5}">
                      <a16:colId xmlns:a16="http://schemas.microsoft.com/office/drawing/2014/main" val="4224285514"/>
                    </a:ext>
                  </a:extLst>
                </a:gridCol>
                <a:gridCol w="309202">
                  <a:extLst>
                    <a:ext uri="{9D8B030D-6E8A-4147-A177-3AD203B41FA5}">
                      <a16:colId xmlns:a16="http://schemas.microsoft.com/office/drawing/2014/main" val="3856279213"/>
                    </a:ext>
                  </a:extLst>
                </a:gridCol>
              </a:tblGrid>
              <a:tr h="179708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en-US" sz="1200" dirty="0">
                          <a:effectLst/>
                        </a:rPr>
                      </a:br>
                      <a:r>
                        <a:rPr lang="en-US" sz="2800" dirty="0">
                          <a:effectLst/>
                        </a:rPr>
                        <a:t>Goals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vs Strategies 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vert="vert27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Simple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vert="vert2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Quick to Implement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vert="vert2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Cheap to Implement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vert="vert2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Continuously Effective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vert="vert2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Improves Reliability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vert="vert2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Low Administrative Cost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vert="vert2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Low Regulatory Burden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vert="vert2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Reduces Consumption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vert="vert2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Reduces Demand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vert="vert2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Promotes Energy Efficiency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vert="vert2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Requires Smart Meters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vert="vert2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vert="vert27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Shifts Time of Use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vert="vert2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Market Transformations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vert="vert2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Shaves Peaks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vert="vert2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Treats Peak's Shoulders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vert="vert2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Not a Subsidy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vert="vert2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Timely Charge or Reward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vert="vert2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Balances Supply vs Demand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vert="vert2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Helps Finance Rooftop Solar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vert="vert2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Looks Like a Subsidy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vert="vert2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Pays as well as Retail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vert="vert2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Reduces CO</a:t>
                      </a:r>
                      <a:r>
                        <a:rPr lang="en-US" sz="1200" baseline="-25000">
                          <a:effectLst/>
                        </a:rPr>
                        <a:t>2</a:t>
                      </a:r>
                      <a:r>
                        <a:rPr lang="en-US" sz="1200">
                          <a:effectLst/>
                        </a:rPr>
                        <a:t> Production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vert="vert2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Tax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vert="vert2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Finances Community Solar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vert="vert2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Real Performance Based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vert="vert2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Lowers Electricity Prices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vert="vert2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Market Based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vert="vert2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Adequately Granular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vert="vert27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Adjusts to Changes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vert="vert270" anchor="ctr"/>
                </a:tc>
                <a:tc rowSpan="5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Fully Pays for Whole Home Batteries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vert="vert270" anchor="ctr"/>
                </a:tc>
                <a:extLst>
                  <a:ext uri="{0D108BD9-81ED-4DB2-BD59-A6C34878D82A}">
                    <a16:rowId xmlns:a16="http://schemas.microsoft.com/office/drawing/2014/main" val="2488821773"/>
                  </a:ext>
                </a:extLst>
              </a:tr>
              <a:tr h="1659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Fixed Price Rates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7643081"/>
                  </a:ext>
                </a:extLst>
              </a:tr>
              <a:tr h="1685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Demand Charges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0689662"/>
                  </a:ext>
                </a:extLst>
              </a:tr>
              <a:tr h="1685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Inclining Block Rates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extLst>
                  <a:ext uri="{0D108BD9-81ED-4DB2-BD59-A6C34878D82A}">
                    <a16:rowId xmlns:a16="http://schemas.microsoft.com/office/drawing/2014/main" val="1482173191"/>
                  </a:ext>
                </a:extLst>
              </a:tr>
              <a:tr h="1685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Time of Use Rates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extLst>
                  <a:ext uri="{0D108BD9-81ED-4DB2-BD59-A6C34878D82A}">
                    <a16:rowId xmlns:a16="http://schemas.microsoft.com/office/drawing/2014/main" val="2434851265"/>
                  </a:ext>
                </a:extLst>
              </a:tr>
              <a:tr h="1685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Load Management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1624261"/>
                  </a:ext>
                </a:extLst>
              </a:tr>
              <a:tr h="1685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Demand Response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7488462"/>
                  </a:ext>
                </a:extLst>
              </a:tr>
              <a:tr h="331814">
                <a:tc>
                  <a:txBody>
                    <a:bodyPr/>
                    <a:lstStyle/>
                    <a:p>
                      <a:pPr marL="0" marR="0" indent="762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Demand-Side Management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794173"/>
                  </a:ext>
                </a:extLst>
              </a:tr>
              <a:tr h="1685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Consumer Education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74134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7763509"/>
                  </a:ext>
                </a:extLst>
              </a:tr>
              <a:tr h="1685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Critical Peak Pricing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3144860"/>
                  </a:ext>
                </a:extLst>
              </a:tr>
              <a:tr h="1685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Peak Time Rebate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3225884"/>
                  </a:ext>
                </a:extLst>
              </a:tr>
              <a:tr h="1685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Real-Time Pricing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2832141"/>
                  </a:ext>
                </a:extLst>
              </a:tr>
              <a:tr h="1685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Net Energy Metering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187649"/>
                  </a:ext>
                </a:extLst>
              </a:tr>
              <a:tr h="1685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Value of Solar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8881353"/>
                  </a:ext>
                </a:extLst>
              </a:tr>
              <a:tr h="1685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7545060"/>
                  </a:ext>
                </a:extLst>
              </a:tr>
              <a:tr h="3318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Integrated Resource Planning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026411"/>
                  </a:ext>
                </a:extLst>
              </a:tr>
              <a:tr h="558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3256415"/>
                  </a:ext>
                </a:extLst>
              </a:tr>
              <a:tr h="1685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Carbon Tax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460811"/>
                  </a:ext>
                </a:extLst>
              </a:tr>
              <a:tr h="1685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3259401"/>
                  </a:ext>
                </a:extLst>
              </a:tr>
              <a:tr h="1685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CLEP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en-US" sz="12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6514" marR="651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highlight>
                            <a:srgbClr val="FFFF00"/>
                          </a:highlight>
                        </a:rPr>
                        <a:t>x</a:t>
                      </a:r>
                      <a:endParaRPr lang="en-US" sz="12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highlight>
                            <a:srgbClr val="FFFF00"/>
                          </a:highlight>
                        </a:rPr>
                        <a:t>x</a:t>
                      </a:r>
                      <a:endParaRPr lang="en-US" sz="12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highlight>
                            <a:srgbClr val="FFFF00"/>
                          </a:highlight>
                        </a:rPr>
                        <a:t>x</a:t>
                      </a:r>
                      <a:endParaRPr lang="en-US" sz="12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highlight>
                            <a:srgbClr val="FFFF00"/>
                          </a:highlight>
                        </a:rPr>
                        <a:t>x</a:t>
                      </a:r>
                      <a:endParaRPr lang="en-US" sz="12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highlight>
                            <a:srgbClr val="FFFF00"/>
                          </a:highlight>
                        </a:rPr>
                        <a:t>x</a:t>
                      </a:r>
                      <a:endParaRPr lang="en-US" sz="12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highlight>
                            <a:srgbClr val="FFFF00"/>
                          </a:highlight>
                        </a:rPr>
                        <a:t>x</a:t>
                      </a:r>
                      <a:endParaRPr lang="en-US" sz="12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highlight>
                            <a:srgbClr val="FFFF00"/>
                          </a:highlight>
                        </a:rPr>
                        <a:t>x</a:t>
                      </a:r>
                      <a:endParaRPr lang="en-US" sz="12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highlight>
                            <a:srgbClr val="FFFF00"/>
                          </a:highlight>
                        </a:rPr>
                        <a:t>x</a:t>
                      </a:r>
                      <a:endParaRPr lang="en-US" sz="12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highlight>
                            <a:srgbClr val="FFFF00"/>
                          </a:highlight>
                        </a:rPr>
                        <a:t>x</a:t>
                      </a:r>
                      <a:endParaRPr lang="en-US" sz="12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en-US" sz="12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highlight>
                            <a:srgbClr val="FFFF00"/>
                          </a:highlight>
                        </a:rPr>
                        <a:t>x</a:t>
                      </a:r>
                      <a:endParaRPr lang="en-US" sz="12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highlight>
                            <a:srgbClr val="FFFF00"/>
                          </a:highlight>
                        </a:rPr>
                        <a:t>x</a:t>
                      </a:r>
                      <a:endParaRPr lang="en-US" sz="12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highlight>
                            <a:srgbClr val="FFFF00"/>
                          </a:highlight>
                        </a:rPr>
                        <a:t>x</a:t>
                      </a:r>
                      <a:endParaRPr lang="en-US" sz="12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highlight>
                            <a:srgbClr val="FFFF00"/>
                          </a:highlight>
                        </a:rPr>
                        <a:t>x</a:t>
                      </a:r>
                      <a:endParaRPr lang="en-US" sz="12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highlight>
                            <a:srgbClr val="FFFF00"/>
                          </a:highlight>
                        </a:rPr>
                        <a:t>x</a:t>
                      </a:r>
                      <a:endParaRPr lang="en-US" sz="12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highlight>
                            <a:srgbClr val="FFFF00"/>
                          </a:highlight>
                        </a:rPr>
                        <a:t>x</a:t>
                      </a:r>
                      <a:endParaRPr lang="en-US" sz="12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highlight>
                            <a:srgbClr val="FFFF00"/>
                          </a:highlight>
                        </a:rPr>
                        <a:t>x</a:t>
                      </a:r>
                      <a:endParaRPr lang="en-US" sz="12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highlight>
                            <a:srgbClr val="FFFF00"/>
                          </a:highlight>
                        </a:rPr>
                        <a:t>x</a:t>
                      </a:r>
                      <a:endParaRPr lang="en-US" sz="12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en-US" sz="12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highlight>
                            <a:srgbClr val="FFFF00"/>
                          </a:highlight>
                        </a:rPr>
                        <a:t>x</a:t>
                      </a:r>
                      <a:endParaRPr lang="en-US" sz="12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highlight>
                            <a:srgbClr val="FFFF00"/>
                          </a:highlight>
                        </a:rPr>
                        <a:t>x</a:t>
                      </a:r>
                      <a:endParaRPr lang="en-US" sz="12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en-US" sz="12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highlight>
                            <a:srgbClr val="FFFF00"/>
                          </a:highlight>
                        </a:rPr>
                        <a:t>x</a:t>
                      </a:r>
                      <a:endParaRPr lang="en-US" sz="12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highlight>
                            <a:srgbClr val="FFFF00"/>
                          </a:highlight>
                        </a:rPr>
                        <a:t>x</a:t>
                      </a:r>
                      <a:endParaRPr lang="en-US" sz="12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highlight>
                            <a:srgbClr val="FFFF00"/>
                          </a:highlight>
                        </a:rPr>
                        <a:t>x</a:t>
                      </a:r>
                      <a:endParaRPr lang="en-US" sz="12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highlight>
                            <a:srgbClr val="FFFF00"/>
                          </a:highlight>
                        </a:rPr>
                        <a:t>x</a:t>
                      </a:r>
                      <a:endParaRPr lang="en-US" sz="12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highlight>
                            <a:srgbClr val="FFFF00"/>
                          </a:highlight>
                        </a:rPr>
                        <a:t>x</a:t>
                      </a:r>
                      <a:endParaRPr lang="en-US" sz="12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highlight>
                            <a:srgbClr val="FFFF00"/>
                          </a:highlight>
                        </a:rPr>
                        <a:t>x</a:t>
                      </a:r>
                      <a:endParaRPr lang="en-US" sz="12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highlight>
                            <a:srgbClr val="FFFF00"/>
                          </a:highlight>
                        </a:rPr>
                        <a:t>x</a:t>
                      </a:r>
                      <a:endParaRPr lang="en-US" sz="12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4" marR="6514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3417785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02464" y="122691"/>
            <a:ext cx="115864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Utility Regulators’ View of CLEP Compared to Alternative Strategies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988530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6137" y="195444"/>
            <a:ext cx="12005863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CLEP Endorsements </a:t>
            </a:r>
            <a:endParaRPr lang="en-US" sz="3200" dirty="0"/>
          </a:p>
          <a:p>
            <a:r>
              <a:rPr lang="en-US" b="1" dirty="0"/>
              <a:t>	</a:t>
            </a:r>
            <a:r>
              <a:rPr lang="en-US" b="1" u="sng" dirty="0"/>
              <a:t>New Orleans</a:t>
            </a:r>
            <a:endParaRPr lang="en-US" dirty="0"/>
          </a:p>
          <a:p>
            <a:pPr lvl="0"/>
            <a:r>
              <a:rPr lang="en-US" b="1" dirty="0"/>
              <a:t>Neil Abramson, J.D.; </a:t>
            </a:r>
            <a:r>
              <a:rPr lang="en-US" dirty="0"/>
              <a:t>Ways &amp; Means Chairman, Louisiana House of Representatives</a:t>
            </a:r>
          </a:p>
          <a:p>
            <a:pPr lvl="0"/>
            <a:r>
              <a:rPr lang="en-US" b="1" dirty="0"/>
              <a:t>James Gray, J.D.; </a:t>
            </a:r>
            <a:r>
              <a:rPr lang="en-US" dirty="0"/>
              <a:t>New Orleans City Councilman; Utility Committee member; very interested in CLEP</a:t>
            </a:r>
          </a:p>
          <a:p>
            <a:pPr lvl="0"/>
            <a:r>
              <a:rPr lang="en-US" b="1" dirty="0"/>
              <a:t>Pres Kabakoff, </a:t>
            </a:r>
            <a:r>
              <a:rPr lang="en-US" dirty="0"/>
              <a:t>Pres</a:t>
            </a:r>
            <a:r>
              <a:rPr lang="en-US" b="1" dirty="0"/>
              <a:t>., </a:t>
            </a:r>
            <a:r>
              <a:rPr lang="en-US" dirty="0"/>
              <a:t>HRI Properties</a:t>
            </a:r>
            <a:r>
              <a:rPr lang="en-US" b="1" dirty="0"/>
              <a:t>; </a:t>
            </a:r>
            <a:r>
              <a:rPr lang="en-US" dirty="0"/>
              <a:t>national real estate developer</a:t>
            </a:r>
            <a:r>
              <a:rPr lang="en-US" b="1" dirty="0"/>
              <a:t>; </a:t>
            </a:r>
            <a:r>
              <a:rPr lang="en-US" dirty="0"/>
              <a:t>civic leader; philanthropist</a:t>
            </a:r>
          </a:p>
          <a:p>
            <a:pPr lvl="0"/>
            <a:r>
              <a:rPr lang="en-US" b="1" dirty="0"/>
              <a:t>Marcel Wisznia, AIA; </a:t>
            </a:r>
            <a:r>
              <a:rPr lang="en-US" dirty="0"/>
              <a:t>Past Pres AIA of LA., Wisznia Associates</a:t>
            </a:r>
            <a:r>
              <a:rPr lang="en-US" b="1" dirty="0"/>
              <a:t>;</a:t>
            </a:r>
            <a:r>
              <a:rPr lang="en-US" dirty="0"/>
              <a:t> developer; business-civic leader</a:t>
            </a:r>
          </a:p>
          <a:p>
            <a:pPr lvl="0"/>
            <a:r>
              <a:rPr lang="en-US" b="1" dirty="0"/>
              <a:t>Tommy Milliner, J.D.;</a:t>
            </a:r>
            <a:r>
              <a:rPr lang="en-US" dirty="0"/>
              <a:t> utility watchdog advocate for over two decades; Energy Law Fellow, Tulane Univ.</a:t>
            </a:r>
          </a:p>
          <a:p>
            <a:pPr lvl="0"/>
            <a:r>
              <a:rPr lang="en-US" b="1" dirty="0"/>
              <a:t>Daniel Weiner, AIA</a:t>
            </a:r>
            <a:r>
              <a:rPr lang="en-US" dirty="0"/>
              <a:t>; LEED AP; past president The Green Project</a:t>
            </a:r>
            <a:r>
              <a:rPr lang="en-US"/>
              <a:t>; a founder </a:t>
            </a:r>
            <a:r>
              <a:rPr lang="en-US" dirty="0"/>
              <a:t>of Tulane Green Club</a:t>
            </a:r>
          </a:p>
          <a:p>
            <a:pPr lvl="0"/>
            <a:r>
              <a:rPr lang="en-US" b="1" dirty="0"/>
              <a:t>Z Smith, PhD, AIA</a:t>
            </a:r>
            <a:r>
              <a:rPr lang="en-US" dirty="0"/>
              <a:t>;</a:t>
            </a:r>
            <a:r>
              <a:rPr lang="en-US" b="1" dirty="0"/>
              <a:t> </a:t>
            </a:r>
            <a:r>
              <a:rPr lang="en-US" dirty="0"/>
              <a:t>solar technology innovator; past president USGBC, Louisiana</a:t>
            </a:r>
          </a:p>
          <a:p>
            <a:pPr lvl="0"/>
            <a:endParaRPr lang="en-US" dirty="0"/>
          </a:p>
          <a:p>
            <a:r>
              <a:rPr lang="en-US" b="1" dirty="0"/>
              <a:t> 	</a:t>
            </a:r>
            <a:r>
              <a:rPr lang="en-US" b="1" u="heavy" dirty="0"/>
              <a:t>National Energy Industry Professionals</a:t>
            </a:r>
            <a:endParaRPr lang="en-US" dirty="0"/>
          </a:p>
          <a:p>
            <a:pPr lvl="0"/>
            <a:r>
              <a:rPr lang="en-US" b="1" dirty="0"/>
              <a:t>Michael Holtz, FAIA</a:t>
            </a:r>
            <a:r>
              <a:rPr lang="en-US" dirty="0"/>
              <a:t>; President, Light Louver; past President, Architectural Energy Corp. (developer of REM/Rate); past Chief, </a:t>
            </a:r>
            <a:r>
              <a:rPr lang="en-US" dirty="0" err="1"/>
              <a:t>Bldg</a:t>
            </a:r>
            <a:r>
              <a:rPr lang="en-US" dirty="0"/>
              <a:t> Systems Research and Acting Director, Solar Energy Research Institute (now NREL); founding board member, RESNET</a:t>
            </a:r>
          </a:p>
          <a:p>
            <a:pPr lvl="0"/>
            <a:r>
              <a:rPr lang="en-US" b="1" dirty="0"/>
              <a:t>Richard Faesy, </a:t>
            </a:r>
            <a:r>
              <a:rPr lang="en-US" dirty="0"/>
              <a:t>Prin., Energy Futures Group</a:t>
            </a:r>
            <a:r>
              <a:rPr lang="en-US" b="1" dirty="0"/>
              <a:t>; </a:t>
            </a:r>
            <a:r>
              <a:rPr lang="en-US" dirty="0"/>
              <a:t>Energy Efficiency Mgr., Vermont Energy Investment Corp; founding board member, RESNET; RESNET Lifetime Achievement Awardee</a:t>
            </a:r>
          </a:p>
          <a:p>
            <a:pPr lvl="0"/>
            <a:r>
              <a:rPr lang="en-US" b="1" dirty="0"/>
              <a:t>Ken </a:t>
            </a:r>
            <a:r>
              <a:rPr lang="en-US" b="1" dirty="0" err="1"/>
              <a:t>Fonorow</a:t>
            </a:r>
            <a:r>
              <a:rPr lang="en-US" b="1" dirty="0"/>
              <a:t>, </a:t>
            </a:r>
            <a:r>
              <a:rPr lang="en-US" dirty="0"/>
              <a:t>founding president National Energy Raters Association; board member RESNET, RESNET Market Transformation Leadership awardee, consultant for 1</a:t>
            </a:r>
            <a:r>
              <a:rPr lang="en-US" baseline="30000" dirty="0"/>
              <a:t>st</a:t>
            </a:r>
            <a:r>
              <a:rPr lang="en-US" dirty="0"/>
              <a:t> Zero Energy Home, SE U.S. </a:t>
            </a:r>
          </a:p>
          <a:p>
            <a:pPr lvl="0"/>
            <a:r>
              <a:rPr lang="en-US" b="1" dirty="0"/>
              <a:t>Gary Nelson, </a:t>
            </a:r>
            <a:r>
              <a:rPr lang="en-US" dirty="0"/>
              <a:t>Owner</a:t>
            </a:r>
            <a:r>
              <a:rPr lang="en-US" b="1" dirty="0"/>
              <a:t>, </a:t>
            </a:r>
            <a:r>
              <a:rPr lang="en-US" dirty="0"/>
              <a:t>Energy Conservatory; innovator of building performance testing and diagnostics instruments</a:t>
            </a:r>
          </a:p>
          <a:p>
            <a:pPr lvl="0"/>
            <a:r>
              <a:rPr lang="en-US" b="1" dirty="0"/>
              <a:t>Gary Klein, </a:t>
            </a:r>
            <a:r>
              <a:rPr lang="en-US" dirty="0"/>
              <a:t>Gary Klein &amp; Associates; Staff of California Energy Commission; water and sustainability consultant &amp; RESNET leader</a:t>
            </a:r>
          </a:p>
          <a:p>
            <a:pPr lvl="0"/>
            <a:r>
              <a:rPr lang="en-US" b="1" dirty="0"/>
              <a:t>Dennis </a:t>
            </a:r>
            <a:r>
              <a:rPr lang="en-US" b="1" dirty="0" err="1"/>
              <a:t>Stroer</a:t>
            </a:r>
            <a:r>
              <a:rPr lang="en-US" dirty="0"/>
              <a:t>,</a:t>
            </a:r>
            <a:r>
              <a:rPr lang="en-US" b="1" dirty="0"/>
              <a:t> </a:t>
            </a:r>
            <a:r>
              <a:rPr lang="en-US" dirty="0"/>
              <a:t>current board member RESNET; past president, National Energy Raters Association</a:t>
            </a:r>
          </a:p>
          <a:p>
            <a:pPr lvl="0"/>
            <a:r>
              <a:rPr lang="en-US" b="1" dirty="0"/>
              <a:t>Gabrielle Stebbins</a:t>
            </a:r>
            <a:r>
              <a:rPr lang="en-US" dirty="0"/>
              <a:t>, past Executive Director, Renewable Energy Vermont</a:t>
            </a:r>
          </a:p>
          <a:p>
            <a:pPr lvl="0"/>
            <a:r>
              <a:rPr lang="en-US" b="1" dirty="0"/>
              <a:t>Ned Ford</a:t>
            </a:r>
            <a:r>
              <a:rPr lang="en-US" dirty="0"/>
              <a:t>, National Global Warming and Energy Committee, Sierra Club; Energy Efficiency analyst, activist and advocate in Ohio</a:t>
            </a:r>
          </a:p>
        </p:txBody>
      </p:sp>
    </p:spTree>
    <p:extLst>
      <p:ext uri="{BB962C8B-B14F-4D97-AF65-F5344CB8AC3E}">
        <p14:creationId xmlns:p14="http://schemas.microsoft.com/office/powerpoint/2010/main" val="931350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836</TotalTime>
  <Words>1846</Words>
  <Application>Microsoft Office PowerPoint</Application>
  <PresentationFormat>Widescreen</PresentationFormat>
  <Paragraphs>644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Arial Unicode MS</vt:lpstr>
      <vt:lpstr>Berlin Sans FB Demi</vt:lpstr>
      <vt:lpstr>Calibri</vt:lpstr>
      <vt:lpstr>Calibri Light</vt:lpstr>
      <vt:lpstr>Times New Roman</vt:lpstr>
      <vt:lpstr>Office Theme</vt:lpstr>
      <vt:lpstr>Customer Lowered Electricity Price    CLEP     10 min Pitch for 12Apr17 #BrightMindsChallenge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</dc:title>
  <dc:creator>Myron Katz</dc:creator>
  <cp:lastModifiedBy>Myron Katz</cp:lastModifiedBy>
  <cp:revision>36</cp:revision>
  <dcterms:created xsi:type="dcterms:W3CDTF">2017-04-28T01:42:30Z</dcterms:created>
  <dcterms:modified xsi:type="dcterms:W3CDTF">2017-05-03T10:11:03Z</dcterms:modified>
</cp:coreProperties>
</file>